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344" r:id="rId2"/>
    <p:sldId id="257" r:id="rId3"/>
    <p:sldId id="330" r:id="rId4"/>
    <p:sldId id="305" r:id="rId5"/>
    <p:sldId id="333" r:id="rId6"/>
    <p:sldId id="331" r:id="rId7"/>
    <p:sldId id="327" r:id="rId8"/>
    <p:sldId id="332" r:id="rId9"/>
    <p:sldId id="334" r:id="rId10"/>
    <p:sldId id="336" r:id="rId11"/>
    <p:sldId id="335" r:id="rId12"/>
    <p:sldId id="329" r:id="rId13"/>
    <p:sldId id="337" r:id="rId14"/>
    <p:sldId id="319" r:id="rId15"/>
    <p:sldId id="339" r:id="rId16"/>
    <p:sldId id="338" r:id="rId17"/>
    <p:sldId id="340" r:id="rId18"/>
    <p:sldId id="341" r:id="rId19"/>
    <p:sldId id="342" r:id="rId20"/>
    <p:sldId id="343" r:id="rId21"/>
    <p:sldId id="352" r:id="rId22"/>
    <p:sldId id="300" r:id="rId23"/>
    <p:sldId id="345" r:id="rId24"/>
    <p:sldId id="346" r:id="rId25"/>
    <p:sldId id="353" r:id="rId26"/>
    <p:sldId id="354" r:id="rId27"/>
    <p:sldId id="348" r:id="rId28"/>
    <p:sldId id="349" r:id="rId29"/>
    <p:sldId id="350" r:id="rId30"/>
    <p:sldId id="351" r:id="rId31"/>
    <p:sldId id="26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3FF"/>
    <a:srgbClr val="892025"/>
    <a:srgbClr val="A33B39"/>
    <a:srgbClr val="560818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46" autoAdjust="0"/>
    <p:restoredTop sz="96197"/>
  </p:normalViewPr>
  <p:slideViewPr>
    <p:cSldViewPr snapToGrid="0" snapToObjects="1">
      <p:cViewPr varScale="1">
        <p:scale>
          <a:sx n="152" d="100"/>
          <a:sy n="152" d="100"/>
        </p:scale>
        <p:origin x="15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486614B5-8A25-894B-A785-2AE97A276DC1}" type="datetimeFigureOut">
              <a:rPr kumimoji="1" lang="ko-Kore-KR" altLang="en-US" smtClean="0"/>
              <a:pPr/>
              <a:t>10/24/2022</a:t>
            </a:fld>
            <a:endParaRPr kumimoji="1" lang="ko-Kore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kumimoji="1" lang="ko-Kore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E16513BA-7EE3-9A4B-AF50-CB31A3983DBD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79889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6513BA-7EE3-9A4B-AF50-CB31A3983DBD}" type="slidenum">
              <a:rPr kumimoji="1" lang="ko-Kore-KR" altLang="en-US" smtClean="0"/>
              <a:pPr/>
              <a:t>15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7343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46133-89F2-964C-B8C7-4042B6E8F88D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41146" cy="365125"/>
          </a:xfrm>
        </p:spPr>
        <p:txBody>
          <a:bodyPr/>
          <a:lstStyle>
            <a:lvl1pPr>
              <a:defRPr sz="2000" b="1">
                <a:solidFill>
                  <a:srgbClr val="892025"/>
                </a:solidFill>
              </a:defRPr>
            </a:lvl1pPr>
          </a:lstStyle>
          <a:p>
            <a:fld id="{23472E81-EEEB-FF49-9648-996F95116FAD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4460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77EBA-3DA0-CB4D-AB72-02697A74CB0B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620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CB8E3-2ACA-6346-86F7-B9B36575BCD5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6882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76E99-39B1-3144-8ADB-638750CF8E23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137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D8AA-2EA8-F849-8E0F-2D0E51C12F7E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519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4CEC-BE32-9542-A68F-01DC81FCAEC9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619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5AADF-90A4-D540-8300-E1E10B104FF0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217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2FAEF-43DC-AA48-A019-E3059C63165E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2754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AB8CF-2CCA-2947-9F12-F4313053BEEF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72E81-EEEB-FF49-9648-996F95116FAD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7765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EC4A-1D51-0D43-99A7-23736F7CE1FF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85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6BCF-2DD2-D24D-9674-6D5FDCC34771}" type="datetime1">
              <a:rPr kumimoji="1" lang="ko-KR" altLang="en-US" smtClean="0"/>
              <a:t>2022-10-24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ko-KR" altLang="en-US"/>
              <a:t>ㄹㅇㄴ</a:t>
            </a:r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053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83650D12-85F4-114B-98E3-9CB330E37A92}" type="datetime1">
              <a:rPr kumimoji="1" lang="ko-KR" altLang="en-US" smtClean="0"/>
              <a:pPr/>
              <a:t>2022-10-24</a:t>
            </a:fld>
            <a:endParaRPr kumimoji="1" lang="ko-Kore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r>
              <a:rPr kumimoji="1" lang="ko-KR" altLang="en-US" dirty="0" err="1"/>
              <a:t>ㄹㅇㄴ</a:t>
            </a:r>
            <a:endParaRPr kumimoji="1" lang="ko-Kore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93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2B10490A-0CB8-DB45-A00B-631DD7E2B96C}" type="slidenum">
              <a:rPr kumimoji="1" lang="ko-Kore-KR" altLang="en-US" smtClean="0"/>
              <a:pPr/>
              <a:t>‹#›</a:t>
            </a:fld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957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0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0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search?q=xor+shatter&amp;tbm=isch&amp;hl=en&amp;chips=q:xor+shatter,online_chips:vc+dimension:kiEk9JZSdrY%3D&amp;sa=X&amp;ved=2ahUKEwibk8X_6fj6AhVVS_UHHXJ5ASQQ4lYoAXoECAEQIg&amp;biw=2011&amp;bih=1038#imgrc=M1NOPV6mv3qds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nickcdryan.com/2017/06/18/statistical-learning-theory-vc-dimensio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5413CE49-2071-EB4F-A196-530F4C7FFB8C}"/>
              </a:ext>
            </a:extLst>
          </p:cNvPr>
          <p:cNvSpPr txBox="1">
            <a:spLocks/>
          </p:cNvSpPr>
          <p:nvPr/>
        </p:nvSpPr>
        <p:spPr>
          <a:xfrm>
            <a:off x="8078680" y="4913745"/>
            <a:ext cx="4049820" cy="11351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800" b="1" spc="-100" dirty="0">
                <a:latin typeface="+mj-ea"/>
                <a:ea typeface="+mj-ea"/>
              </a:rPr>
              <a:t>고려대학교 산업경영공학과</a:t>
            </a:r>
            <a:endParaRPr lang="en-US" altLang="ko-KR" sz="1800" b="1" spc="-100" dirty="0"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spc="-100" dirty="0">
                <a:latin typeface="+mj-ea"/>
                <a:ea typeface="+mj-ea"/>
              </a:rPr>
              <a:t>2022021444 </a:t>
            </a:r>
            <a:r>
              <a:rPr lang="ko-KR" altLang="en-US" sz="1800" b="1" spc="-100" dirty="0">
                <a:latin typeface="+mj-ea"/>
                <a:ea typeface="+mj-ea"/>
              </a:rPr>
              <a:t>석사과정 </a:t>
            </a:r>
            <a:r>
              <a:rPr lang="en-US" altLang="ko-KR" sz="1800" b="1" spc="-100" dirty="0">
                <a:latin typeface="+mj-ea"/>
                <a:ea typeface="+mj-ea"/>
              </a:rPr>
              <a:t>1</a:t>
            </a:r>
            <a:r>
              <a:rPr lang="ko-KR" altLang="en-US" sz="1800" b="1" spc="-100" dirty="0">
                <a:latin typeface="+mj-ea"/>
                <a:ea typeface="+mj-ea"/>
              </a:rPr>
              <a:t>학기 김 홍범</a:t>
            </a:r>
            <a:endParaRPr lang="en-US" altLang="ko-KR" sz="1800" b="1" spc="-100" dirty="0"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sz="1800" b="1" spc="-100" dirty="0">
                <a:latin typeface="+mj-ea"/>
                <a:ea typeface="+mj-ea"/>
              </a:rPr>
              <a:t>2022021437 </a:t>
            </a:r>
            <a:r>
              <a:rPr lang="ko-KR" altLang="en-US" sz="1800" b="1" spc="-100" dirty="0">
                <a:latin typeface="+mj-ea"/>
                <a:ea typeface="+mj-ea"/>
              </a:rPr>
              <a:t>석사과정 </a:t>
            </a:r>
            <a:r>
              <a:rPr lang="en-US" altLang="ko-KR" sz="1800" b="1" spc="-100" dirty="0">
                <a:latin typeface="+mj-ea"/>
                <a:ea typeface="+mj-ea"/>
              </a:rPr>
              <a:t>1</a:t>
            </a:r>
            <a:r>
              <a:rPr lang="ko-KR" altLang="en-US" sz="1800" b="1" spc="-100" dirty="0">
                <a:latin typeface="+mj-ea"/>
                <a:ea typeface="+mj-ea"/>
              </a:rPr>
              <a:t>학기 최 수호 </a:t>
            </a:r>
            <a:endParaRPr lang="en-US" altLang="ko-KR" sz="1800" b="1" spc="-100" dirty="0">
              <a:latin typeface="+mj-ea"/>
              <a:ea typeface="+mj-ea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CEB0AA6-F273-974F-9EB0-6435C3EF226C}"/>
              </a:ext>
            </a:extLst>
          </p:cNvPr>
          <p:cNvSpPr txBox="1">
            <a:spLocks/>
          </p:cNvSpPr>
          <p:nvPr/>
        </p:nvSpPr>
        <p:spPr>
          <a:xfrm>
            <a:off x="-3" y="2221434"/>
            <a:ext cx="12192003" cy="5355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연구 계획서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EDFC6F-A989-354D-BEAD-5D4EE41FE65E}"/>
              </a:ext>
            </a:extLst>
          </p:cNvPr>
          <p:cNvGrpSpPr/>
          <p:nvPr/>
        </p:nvGrpSpPr>
        <p:grpSpPr>
          <a:xfrm>
            <a:off x="0" y="1093339"/>
            <a:ext cx="12192000" cy="5818996"/>
            <a:chOff x="0" y="1093339"/>
            <a:chExt cx="12192000" cy="58189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0B4CEEC-7F44-C049-AB07-EF44790D7119}"/>
                </a:ext>
              </a:extLst>
            </p:cNvPr>
            <p:cNvSpPr/>
            <p:nvPr/>
          </p:nvSpPr>
          <p:spPr>
            <a:xfrm>
              <a:off x="0" y="1093339"/>
              <a:ext cx="12192000" cy="2806262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5DDB3D2C-237B-8648-B245-C636475000D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247970"/>
              <a:ext cx="12192000" cy="0"/>
            </a:xfrm>
            <a:prstGeom prst="line">
              <a:avLst/>
            </a:prstGeom>
            <a:ln w="44450">
              <a:solidFill>
                <a:srgbClr val="892025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BCA41C0-80E0-2645-BEAF-F81737F2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71100" y="6313510"/>
              <a:ext cx="2057400" cy="54449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0DD2E5-46D5-954F-860E-FB6BF26B433F}"/>
                </a:ext>
              </a:extLst>
            </p:cNvPr>
            <p:cNvSpPr/>
            <p:nvPr/>
          </p:nvSpPr>
          <p:spPr>
            <a:xfrm>
              <a:off x="1399540" y="6266004"/>
              <a:ext cx="298958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t"/>
              <a:r>
                <a:rPr lang="en" altLang="ko-Kore-KR" b="1" dirty="0">
                  <a:solidFill>
                    <a:srgbClr val="892025"/>
                  </a:solidFill>
                  <a:latin typeface="PT Sans" panose="020B0503020203020204" pitchFamily="34" charset="0"/>
                </a:rPr>
                <a:t>Data Analytics and </a:t>
              </a:r>
            </a:p>
            <a:p>
              <a:pPr algn="ctr" fontAlgn="t"/>
              <a:r>
                <a:rPr lang="en" altLang="ko-Kore-KR" b="1" dirty="0">
                  <a:solidFill>
                    <a:srgbClr val="892025"/>
                  </a:solidFill>
                  <a:latin typeface="PT Sans" panose="020B0503020203020204" pitchFamily="34" charset="0"/>
                </a:rPr>
                <a:t>Healthcare Systems LAB</a:t>
              </a:r>
              <a:endParaRPr lang="en" altLang="ko-Kore-KR" b="1" i="0" dirty="0">
                <a:solidFill>
                  <a:srgbClr val="892025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6B0380B-96C0-F246-B54E-726EAE3ED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" y="6336450"/>
              <a:ext cx="1582420" cy="45783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E0C206-6755-454C-A206-F1ECAA1B3DA0}"/>
              </a:ext>
            </a:extLst>
          </p:cNvPr>
          <p:cNvSpPr txBox="1"/>
          <p:nvPr/>
        </p:nvSpPr>
        <p:spPr>
          <a:xfrm>
            <a:off x="-3" y="219681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홍수몬과</a:t>
            </a:r>
            <a:r>
              <a:rPr lang="ko-KR" altLang="en-US" sz="3200" b="1" dirty="0">
                <a:solidFill>
                  <a:schemeClr val="bg1"/>
                </a:solidFill>
              </a:rPr>
              <a:t> 함께하는 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effectLst/>
                <a:latin typeface="+mj-ea"/>
                <a:ea typeface="+mj-ea"/>
              </a:rPr>
              <a:t>Kernel-based Learning</a:t>
            </a:r>
            <a:endParaRPr lang="en-US" altLang="ko-KR" sz="3200" b="1" i="0" u="none" strike="noStrike" baseline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" name="Picture 2" descr="홍수몬 (포켓몬) | 포켓몬 위키 | Fandom">
            <a:extLst>
              <a:ext uri="{FF2B5EF4-FFF2-40B4-BE49-F238E27FC236}">
                <a16:creationId xmlns:a16="http://schemas.microsoft.com/office/drawing/2014/main" id="{E6E43DAD-3425-735E-0338-D7F468B14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73" y="1846626"/>
            <a:ext cx="1582374" cy="158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시라소몬 (포켓몬) | 포켓몬 위키 | Fandom">
            <a:extLst>
              <a:ext uri="{FF2B5EF4-FFF2-40B4-BE49-F238E27FC236}">
                <a16:creationId xmlns:a16="http://schemas.microsoft.com/office/drawing/2014/main" id="{E9792518-26A2-205D-3FD5-74B1AC70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30" y="1660893"/>
            <a:ext cx="1953840" cy="1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34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끝판왕 유성 복싱 다이어트 WBC세계 타이틀 출신!(온천동) : 네이버 블로그">
            <a:extLst>
              <a:ext uri="{FF2B5EF4-FFF2-40B4-BE49-F238E27FC236}">
                <a16:creationId xmlns:a16="http://schemas.microsoft.com/office/drawing/2014/main" id="{63250415-74EC-B63C-D3E8-C8E6CB067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1"/>
            <a:ext cx="12192000" cy="582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10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14C19-2B54-D977-9B88-ADAED48FE1E1}"/>
              </a:ext>
            </a:extLst>
          </p:cNvPr>
          <p:cNvSpPr txBox="1"/>
          <p:nvPr/>
        </p:nvSpPr>
        <p:spPr>
          <a:xfrm>
            <a:off x="4669406" y="1404311"/>
            <a:ext cx="7282340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rgbClr val="3F3F3F"/>
              </a:solidFill>
              <a:latin typeface="+mj-ea"/>
              <a:ea typeface="+mj-ea"/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7C1BA1B2-CF5B-EE15-7D84-C5D908CE6445}"/>
              </a:ext>
            </a:extLst>
          </p:cNvPr>
          <p:cNvSpPr/>
          <p:nvPr/>
        </p:nvSpPr>
        <p:spPr>
          <a:xfrm>
            <a:off x="6716111" y="2497258"/>
            <a:ext cx="3045898" cy="1443736"/>
          </a:xfrm>
          <a:prstGeom prst="wedgeEllipseCallout">
            <a:avLst>
              <a:gd name="adj1" fmla="val -22473"/>
              <a:gd name="adj2" fmla="val 696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걱정마라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나에겐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VC dimension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이 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Picture 2" descr="홍수몬 (포켓몬) | 포켓몬 위키 | Fandom">
            <a:extLst>
              <a:ext uri="{FF2B5EF4-FFF2-40B4-BE49-F238E27FC236}">
                <a16:creationId xmlns:a16="http://schemas.microsoft.com/office/drawing/2014/main" id="{C5ED0302-A782-1474-88F4-147EB097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18" y="4250522"/>
            <a:ext cx="2049191" cy="20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558760D4-1E85-FC38-CD76-5A1D8033164E}"/>
              </a:ext>
            </a:extLst>
          </p:cNvPr>
          <p:cNvSpPr/>
          <p:nvPr/>
        </p:nvSpPr>
        <p:spPr>
          <a:xfrm>
            <a:off x="2237172" y="2484645"/>
            <a:ext cx="3375351" cy="1591763"/>
          </a:xfrm>
          <a:prstGeom prst="wedgeEllipseCallout">
            <a:avLst>
              <a:gd name="adj1" fmla="val 4073"/>
              <a:gd name="adj2" fmla="val 627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Shatter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가 모델 복잡도를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설명하는건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알겠다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!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하지만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이것만으로는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모든 설명이 부족해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2" descr="시라소몬 (포켓몬) | 포켓몬 위키 | Fandom">
            <a:extLst>
              <a:ext uri="{FF2B5EF4-FFF2-40B4-BE49-F238E27FC236}">
                <a16:creationId xmlns:a16="http://schemas.microsoft.com/office/drawing/2014/main" id="{F0043DC3-FEEB-A28F-D8D3-0BA92638F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14" y="4250522"/>
            <a:ext cx="1953840" cy="1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2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11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1E420-49EB-07A9-0F36-2029993497DB}"/>
              </a:ext>
            </a:extLst>
          </p:cNvPr>
          <p:cNvSpPr txBox="1"/>
          <p:nvPr/>
        </p:nvSpPr>
        <p:spPr>
          <a:xfrm>
            <a:off x="714704" y="1432110"/>
            <a:ext cx="44269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VC dimension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기존 </a:t>
            </a:r>
            <a:r>
              <a:rPr lang="en-US" altLang="ko-KR" dirty="0"/>
              <a:t>shatter</a:t>
            </a:r>
            <a:r>
              <a:rPr lang="ko-KR" altLang="en-US" dirty="0"/>
              <a:t>에서 추가된 개념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특정 함수의 </a:t>
            </a:r>
            <a:r>
              <a:rPr lang="en-US" altLang="ko-KR" dirty="0"/>
              <a:t>Capacity</a:t>
            </a:r>
            <a:r>
              <a:rPr lang="ko-KR" altLang="en-US" dirty="0"/>
              <a:t>를 측정하는 개념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함수 </a:t>
            </a:r>
            <a:r>
              <a:rPr lang="en-US" altLang="ko-KR" dirty="0"/>
              <a:t>H</a:t>
            </a:r>
            <a:r>
              <a:rPr lang="ko-KR" altLang="en-US" dirty="0"/>
              <a:t>에 의해 최대로 </a:t>
            </a:r>
            <a:r>
              <a:rPr lang="en-US" altLang="ko-KR" dirty="0"/>
              <a:t>shattered </a:t>
            </a:r>
            <a:r>
              <a:rPr lang="ko-KR" altLang="en-US" dirty="0"/>
              <a:t>될 수 있는 </a:t>
            </a:r>
            <a:r>
              <a:rPr lang="en-US" altLang="ko-KR" dirty="0"/>
              <a:t>point</a:t>
            </a:r>
            <a:r>
              <a:rPr lang="ko-KR" altLang="en-US" dirty="0"/>
              <a:t>의 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0F0A85-3C27-78DE-66EE-4AC117BE5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5" b="26590"/>
          <a:stretch/>
        </p:blipFill>
        <p:spPr>
          <a:xfrm>
            <a:off x="5120640" y="2314267"/>
            <a:ext cx="5870012" cy="3171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C3CCB9-4DFF-E15D-4147-8EEB073E30C7}"/>
              </a:ext>
            </a:extLst>
          </p:cNvPr>
          <p:cNvSpPr txBox="1"/>
          <p:nvPr/>
        </p:nvSpPr>
        <p:spPr>
          <a:xfrm>
            <a:off x="663188" y="3602224"/>
            <a:ext cx="44784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구조적 위험 최소화</a:t>
            </a:r>
            <a:r>
              <a:rPr lang="en-US" altLang="ko-KR" b="1" dirty="0"/>
              <a:t>(Structural Risk Minimization)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예측 모델의 정확도가 높다고 해서 반드시 좋은 것만은 아님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동일한 정확도라면 상대적으로 복잡도가 낮은 모델이 선호 되어야함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VC dimension</a:t>
            </a:r>
            <a:r>
              <a:rPr lang="ko-KR" altLang="en-US" dirty="0"/>
              <a:t>이 무조건 복잡하다고 좋은 것은 아님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198752E-FF7D-B35B-4E8F-FCD76F832D65}"/>
              </a:ext>
            </a:extLst>
          </p:cNvPr>
          <p:cNvSpPr/>
          <p:nvPr/>
        </p:nvSpPr>
        <p:spPr>
          <a:xfrm>
            <a:off x="7523303" y="2289514"/>
            <a:ext cx="920707" cy="92070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F26AE-1002-1439-F64A-F32C8D290DC8}"/>
              </a:ext>
            </a:extLst>
          </p:cNvPr>
          <p:cNvSpPr txBox="1"/>
          <p:nvPr/>
        </p:nvSpPr>
        <p:spPr>
          <a:xfrm>
            <a:off x="6746575" y="5485601"/>
            <a:ext cx="424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Structural Risk Minimization graph</a:t>
            </a:r>
            <a:endParaRPr lang="ko-KR" altLang="en-US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17F5EF3-4E08-495A-10B6-CB26275110CD}"/>
              </a:ext>
            </a:extLst>
          </p:cNvPr>
          <p:cNvCxnSpPr>
            <a:endCxn id="16" idx="7"/>
          </p:cNvCxnSpPr>
          <p:nvPr/>
        </p:nvCxnSpPr>
        <p:spPr>
          <a:xfrm flipH="1">
            <a:off x="8309176" y="2074742"/>
            <a:ext cx="645638" cy="349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8242A2D-189F-FD5C-0BBD-15AA0850E447}"/>
              </a:ext>
            </a:extLst>
          </p:cNvPr>
          <p:cNvSpPr txBox="1"/>
          <p:nvPr/>
        </p:nvSpPr>
        <p:spPr>
          <a:xfrm>
            <a:off x="8954814" y="1815615"/>
            <a:ext cx="145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위험도</a:t>
            </a:r>
            <a:r>
              <a:rPr lang="en-US" altLang="ko-KR" b="1" dirty="0"/>
              <a:t>( Risk)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61332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끝판왕 유성 복싱 다이어트 WBC세계 타이틀 출신!(온천동) : 네이버 블로그">
            <a:extLst>
              <a:ext uri="{FF2B5EF4-FFF2-40B4-BE49-F238E27FC236}">
                <a16:creationId xmlns:a16="http://schemas.microsoft.com/office/drawing/2014/main" id="{690F418D-4B0D-35CE-6F88-01F1B278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1"/>
            <a:ext cx="12192000" cy="582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12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14C19-2B54-D977-9B88-ADAED48FE1E1}"/>
              </a:ext>
            </a:extLst>
          </p:cNvPr>
          <p:cNvSpPr txBox="1"/>
          <p:nvPr/>
        </p:nvSpPr>
        <p:spPr>
          <a:xfrm>
            <a:off x="4669406" y="1404311"/>
            <a:ext cx="7282340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rgbClr val="3F3F3F"/>
              </a:solidFill>
              <a:latin typeface="+mj-ea"/>
              <a:ea typeface="+mj-ea"/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7C1BA1B2-CF5B-EE15-7D84-C5D908CE6445}"/>
              </a:ext>
            </a:extLst>
          </p:cNvPr>
          <p:cNvSpPr/>
          <p:nvPr/>
        </p:nvSpPr>
        <p:spPr>
          <a:xfrm>
            <a:off x="6716111" y="2497258"/>
            <a:ext cx="3045898" cy="1443736"/>
          </a:xfrm>
          <a:prstGeom prst="wedgeEllipseCallout">
            <a:avLst>
              <a:gd name="adj1" fmla="val -22473"/>
              <a:gd name="adj2" fmla="val 696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조금만 기다려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마진 최대화의 관계를 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소개해줄게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Picture 2" descr="홍수몬 (포켓몬) | 포켓몬 위키 | Fandom">
            <a:extLst>
              <a:ext uri="{FF2B5EF4-FFF2-40B4-BE49-F238E27FC236}">
                <a16:creationId xmlns:a16="http://schemas.microsoft.com/office/drawing/2014/main" id="{C5ED0302-A782-1474-88F4-147EB097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18" y="4250522"/>
            <a:ext cx="2049191" cy="20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558760D4-1E85-FC38-CD76-5A1D8033164E}"/>
              </a:ext>
            </a:extLst>
          </p:cNvPr>
          <p:cNvSpPr/>
          <p:nvPr/>
        </p:nvSpPr>
        <p:spPr>
          <a:xfrm>
            <a:off x="2237172" y="2484645"/>
            <a:ext cx="3375351" cy="1591763"/>
          </a:xfrm>
          <a:prstGeom prst="wedgeEllipseCallout">
            <a:avLst>
              <a:gd name="adj1" fmla="val 4073"/>
              <a:gd name="adj2" fmla="val 627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그래서 구조적 복잡도와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SVM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이랑 무슨 상관이냐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!</a:t>
            </a:r>
          </a:p>
        </p:txBody>
      </p:sp>
      <p:pic>
        <p:nvPicPr>
          <p:cNvPr id="4" name="Picture 2" descr="시라소몬 (포켓몬) | 포켓몬 위키 | Fandom">
            <a:extLst>
              <a:ext uri="{FF2B5EF4-FFF2-40B4-BE49-F238E27FC236}">
                <a16:creationId xmlns:a16="http://schemas.microsoft.com/office/drawing/2014/main" id="{6B244C48-3A82-1115-DD53-F1F104D01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14" y="4250522"/>
            <a:ext cx="1953840" cy="1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7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13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09D5D-9C82-5829-36DF-A7C0E295C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01" y="1871998"/>
            <a:ext cx="4567742" cy="1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F8634-DA6A-4619-B796-18335BA798FA}"/>
              </a:ext>
            </a:extLst>
          </p:cNvPr>
          <p:cNvSpPr txBox="1"/>
          <p:nvPr/>
        </p:nvSpPr>
        <p:spPr>
          <a:xfrm>
            <a:off x="813501" y="1280160"/>
            <a:ext cx="428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구조적 위험 최소화 접근법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17F2A2-934E-C39B-32DA-871E337BE75B}"/>
                  </a:ext>
                </a:extLst>
              </p:cNvPr>
              <p:cNvSpPr txBox="1"/>
              <p:nvPr/>
            </p:nvSpPr>
            <p:spPr>
              <a:xfrm>
                <a:off x="920707" y="3979037"/>
                <a:ext cx="4742267" cy="910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  <a:ea typeface="+mj-ea"/>
                      </a:rPr>
                      <m:t>R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</m:d>
                    <m:r>
                      <a:rPr lang="en-US" altLang="ko-KR" i="1" smtClean="0">
                        <a:latin typeface="+mj-ea"/>
                        <a:ea typeface="+mj-ea"/>
                      </a:rPr>
                      <m:t>≤</m:t>
                    </m:r>
                    <m:sSub>
                      <m:sSubPr>
                        <m:ctrlPr>
                          <a:rPr lang="en-US" altLang="ko-KR" i="1" smtClean="0">
                            <a:latin typeface="+mj-ea"/>
                            <a:ea typeface="+mj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+mj-ea"/>
                            <a:ea typeface="+mj-ea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+mj-ea"/>
                            <a:ea typeface="+mj-ea"/>
                          </a:rPr>
                          <m:t>emp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+mj-ea"/>
                            <a:ea typeface="+mj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+mj-ea"/>
                            <a:ea typeface="+mj-ea"/>
                          </a:rPr>
                          <m:t>f</m:t>
                        </m:r>
                      </m:e>
                    </m:d>
                    <m:r>
                      <a:rPr lang="en-US" altLang="ko-KR" b="0" i="1" smtClean="0">
                        <a:latin typeface="+mj-ea"/>
                        <a:ea typeface="+mj-ea"/>
                      </a:rPr>
                      <m:t> </m:t>
                    </m:r>
                    <m:r>
                      <a:rPr lang="en-US" altLang="ko-KR" i="1">
                        <a:latin typeface="+mj-ea"/>
                        <a:ea typeface="+mj-ea"/>
                      </a:rPr>
                      <m:t>+</m:t>
                    </m:r>
                    <m:r>
                      <a:rPr lang="en-US" altLang="ko-KR" b="0" i="1" smtClean="0">
                        <a:latin typeface="+mj-ea"/>
                        <a:ea typeface="+mj-ea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altLang="ko-KR" i="1" smtClean="0">
                            <a:latin typeface="+mj-ea"/>
                            <a:ea typeface="+mj-e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 smtClean="0">
                                <a:latin typeface="+mj-ea"/>
                                <a:ea typeface="+mj-ea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+mj-ea"/>
                                <a:ea typeface="+mj-ea"/>
                              </a:rPr>
                              <m:t>h</m:t>
                            </m:r>
                            <m:r>
                              <a:rPr lang="en-US" altLang="ko-KR" i="1">
                                <a:latin typeface="+mj-ea"/>
                                <a:ea typeface="+mj-ea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altLang="ko-KR" i="1" smtClean="0">
                                    <a:latin typeface="+mj-ea"/>
                                    <a:ea typeface="+mj-ea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i="0" smtClean="0">
                                    <a:latin typeface="+mj-ea"/>
                                    <a:ea typeface="+mj-ea"/>
                                  </a:rPr>
                                  <m:t>ln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+mj-ea"/>
                                        <a:ea typeface="+mj-ea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+mj-ea"/>
                                        <a:ea typeface="+mj-ea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+mj-ea"/>
                                        <a:ea typeface="+mj-ea"/>
                                      </a:rPr>
                                      <m:t>n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ko-KR" i="1" smtClean="0">
                                        <a:solidFill>
                                          <a:srgbClr val="FF0000"/>
                                        </a:solidFill>
                                        <a:latin typeface="+mj-ea"/>
                                        <a:ea typeface="+mj-ea"/>
                                      </a:rPr>
                                      <m:t>h</m:t>
                                    </m:r>
                                  </m:den>
                                </m:f>
                                <m:r>
                                  <a:rPr lang="en-US" altLang="ko-KR" b="0" i="1" smtClean="0">
                                    <a:latin typeface="+mj-ea"/>
                                    <a:ea typeface="+mj-ea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+mj-ea"/>
                                    <a:ea typeface="+mj-ea"/>
                                  </a:rPr>
                                  <m:t>+</m:t>
                                </m:r>
                                <m:r>
                                  <a:rPr lang="en-US" altLang="ko-KR" b="0" i="1" smtClean="0">
                                    <a:latin typeface="+mj-ea"/>
                                    <a:ea typeface="+mj-ea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+mj-ea"/>
                                    <a:ea typeface="+mj-ea"/>
                                  </a:rPr>
                                  <m:t>1)</m:t>
                                </m:r>
                                <m:r>
                                  <a:rPr lang="en-US" altLang="ko-KR" b="0" i="1" smtClean="0">
                                    <a:latin typeface="+mj-ea"/>
                                    <a:ea typeface="+mj-ea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+mj-ea"/>
                                    <a:ea typeface="+mj-ea"/>
                                  </a:rPr>
                                  <m:t>-</m:t>
                                </m:r>
                                <m:func>
                                  <m:funcPr>
                                    <m:ctrlPr>
                                      <a:rPr lang="en-US" altLang="ko-KR" i="1" smtClean="0">
                                        <a:latin typeface="+mj-ea"/>
                                        <a:ea typeface="+mj-ea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i="0" smtClean="0">
                                        <a:latin typeface="+mj-ea"/>
                                        <a:ea typeface="+mj-ea"/>
                                      </a:rPr>
                                      <m:t>ln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ko-KR" i="1" smtClean="0">
                                            <a:latin typeface="+mj-ea"/>
                                            <a:ea typeface="+mj-ea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ko-KR" altLang="en-US" i="1" smtClean="0">
                                            <a:latin typeface="+mj-ea"/>
                                            <a:ea typeface="+mj-ea"/>
                                          </a:rPr>
                                          <m:t>𝛿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+mj-ea"/>
                                            <a:ea typeface="+mj-ea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func>
                                <m:r>
                                  <a:rPr lang="en-US" altLang="ko-KR" b="0" i="1" smtClean="0">
                                    <a:latin typeface="+mj-ea"/>
                                    <a:ea typeface="+mj-ea"/>
                                  </a:rPr>
                                  <m:t> </m:t>
                                </m:r>
                              </m:e>
                            </m:func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+mj-ea"/>
                              </a:rPr>
                              <m:t>n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>
                    <a:latin typeface="+mj-ea"/>
                    <a:ea typeface="+mj-ea"/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17F2A2-934E-C39B-32DA-871E337BE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07" y="3979037"/>
                <a:ext cx="4742267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648AB0-153E-2070-878C-88FBE261F464}"/>
                  </a:ext>
                </a:extLst>
              </p:cNvPr>
              <p:cNvSpPr txBox="1"/>
              <p:nvPr/>
            </p:nvSpPr>
            <p:spPr>
              <a:xfrm>
                <a:off x="6169571" y="1527693"/>
                <a:ext cx="5389706" cy="2906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</a:rPr>
                  <a:t>VC dimension </a:t>
                </a:r>
                <a:r>
                  <a:rPr lang="ko-KR" altLang="en-US" dirty="0">
                    <a:latin typeface="+mj-ea"/>
                    <a:ea typeface="+mj-ea"/>
                  </a:rPr>
                  <a:t>의 </a:t>
                </a:r>
                <a:r>
                  <a:rPr lang="en-US" altLang="ko-KR" dirty="0">
                    <a:latin typeface="+mj-ea"/>
                    <a:ea typeface="+mj-ea"/>
                  </a:rPr>
                  <a:t>upper bounded</a:t>
                </a:r>
                <a:r>
                  <a:rPr lang="ko-KR" altLang="en-US" dirty="0">
                    <a:latin typeface="+mj-ea"/>
                    <a:ea typeface="+mj-ea"/>
                  </a:rPr>
                  <a:t>는 아래와 같음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 </m:t>
                    </m:r>
                    <m:d>
                      <m:dPr>
                        <m:begChr m:val="⌈"/>
                        <m:endChr m:val="⌉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altLang="ko-KR" dirty="0"/>
                  <a:t>,D) + 1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ko-KR" dirty="0"/>
                  <a:t> -&gt;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 </m:t>
                    </m:r>
                    <m:d>
                      <m:dPr>
                        <m:begChr m:val="⌈"/>
                        <m:endChr m:val="⌉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altLang="ko-KR" dirty="0"/>
                  <a:t>,D)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-&gt; h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-&gt;  B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-&gt;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마진이 최대화 되면  </a:t>
                </a:r>
                <a:r>
                  <a:rPr lang="en-US" altLang="ko-KR" dirty="0"/>
                  <a:t>VC dimension</a:t>
                </a:r>
                <a:r>
                  <a:rPr lang="ko-KR" altLang="en-US" dirty="0"/>
                  <a:t>이 최소화되고 이는 즉 </a:t>
                </a:r>
                <a:r>
                  <a:rPr lang="en-US" altLang="ko-KR" dirty="0"/>
                  <a:t>Capacity </a:t>
                </a:r>
                <a:r>
                  <a:rPr lang="ko-KR" altLang="en-US" dirty="0"/>
                  <a:t>항이 최소화되게 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-&gt; </a:t>
                </a:r>
                <a:r>
                  <a:rPr lang="ko-KR" altLang="en-US" dirty="0"/>
                  <a:t>마진 최대화 시키며 </a:t>
                </a:r>
                <a:r>
                  <a:rPr lang="en-US" altLang="ko-KR" dirty="0"/>
                  <a:t>SVM</a:t>
                </a:r>
                <a:r>
                  <a:rPr lang="ko-KR" altLang="en-US" dirty="0"/>
                  <a:t>을 만들어 보자</a:t>
                </a:r>
                <a:endParaRPr lang="en-US" altLang="ko-KR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648AB0-153E-2070-878C-88FBE261F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571" y="1527693"/>
                <a:ext cx="5389706" cy="2906693"/>
              </a:xfrm>
              <a:prstGeom prst="rect">
                <a:avLst/>
              </a:prstGeom>
              <a:blipFill>
                <a:blip r:embed="rId5"/>
                <a:stretch>
                  <a:fillRect l="-905" t="-1261" b="-27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F2A23F-CABC-9BD8-69F7-E07E689911F0}"/>
              </a:ext>
            </a:extLst>
          </p:cNvPr>
          <p:cNvCxnSpPr/>
          <p:nvPr/>
        </p:nvCxnSpPr>
        <p:spPr>
          <a:xfrm>
            <a:off x="1942312" y="4679206"/>
            <a:ext cx="0" cy="57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2C71C20-34CE-5893-C018-2F20698B6455}"/>
              </a:ext>
            </a:extLst>
          </p:cNvPr>
          <p:cNvCxnSpPr>
            <a:cxnSpLocks/>
          </p:cNvCxnSpPr>
          <p:nvPr/>
        </p:nvCxnSpPr>
        <p:spPr>
          <a:xfrm>
            <a:off x="3523069" y="4743319"/>
            <a:ext cx="0" cy="57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7B41F1-5308-B4E1-3CCB-4D7CE13FB1C4}"/>
              </a:ext>
            </a:extLst>
          </p:cNvPr>
          <p:cNvSpPr txBox="1"/>
          <p:nvPr/>
        </p:nvSpPr>
        <p:spPr>
          <a:xfrm>
            <a:off x="1746819" y="5467481"/>
            <a:ext cx="46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320E13-8A74-D3FB-6856-75ED73B1E3E4}"/>
              </a:ext>
            </a:extLst>
          </p:cNvPr>
          <p:cNvSpPr txBox="1"/>
          <p:nvPr/>
        </p:nvSpPr>
        <p:spPr>
          <a:xfrm>
            <a:off x="3393790" y="5467481"/>
            <a:ext cx="46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</a:t>
            </a:r>
            <a:endParaRPr lang="ko-KR" altLang="en-US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E8CAF50-76D8-8C06-BEC5-1ABA74625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028" y="4653537"/>
            <a:ext cx="29427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9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14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4A871-151F-417F-5292-B4925B3896A6}"/>
                  </a:ext>
                </a:extLst>
              </p:cNvPr>
              <p:cNvSpPr txBox="1"/>
              <p:nvPr/>
            </p:nvSpPr>
            <p:spPr>
              <a:xfrm>
                <a:off x="1169505" y="1860331"/>
                <a:ext cx="8778240" cy="3253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Optimization Problem</a:t>
                </a:r>
              </a:p>
              <a:p>
                <a:r>
                  <a:rPr lang="en-US" altLang="ko-KR" dirty="0"/>
                  <a:t>	Objective function  : 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Constraints : s.t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Solve Optimization Problem</a:t>
                </a:r>
              </a:p>
              <a:p>
                <a:pPr lvl="1"/>
                <a:r>
                  <a:rPr lang="en-US" altLang="ko-KR" dirty="0" err="1"/>
                  <a:t>Lagrangian</a:t>
                </a:r>
                <a:r>
                  <a:rPr lang="en-US" altLang="ko-KR" dirty="0"/>
                  <a:t> Problem</a:t>
                </a:r>
                <a:r>
                  <a:rPr lang="ko-KR" altLang="en-US" dirty="0"/>
                  <a:t>으로 변형시킴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	</a:t>
                </a:r>
              </a:p>
              <a:p>
                <a:pPr marL="800100" lvl="1" indent="-342900">
                  <a:buAutoNum type="arabicPeriod"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KKT </a:t>
                </a:r>
                <a:r>
                  <a:rPr lang="ko-KR" altLang="en-US" dirty="0"/>
                  <a:t>컨디션으로 미지수</a:t>
                </a:r>
                <a:r>
                  <a:rPr lang="en-US" altLang="ko-KR" dirty="0"/>
                  <a:t>(w, b) </a:t>
                </a:r>
                <a:r>
                  <a:rPr lang="ko-KR" altLang="en-US" dirty="0"/>
                  <a:t>에 대해 미분 진행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Primal to Dual </a:t>
                </a:r>
                <a:r>
                  <a:rPr lang="ko-KR" altLang="en-US" dirty="0"/>
                  <a:t>폼으로 변형 시킴</a:t>
                </a:r>
                <a:r>
                  <a:rPr lang="en-US" altLang="ko-KR" dirty="0"/>
                  <a:t> -&gt; convex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problem</a:t>
                </a:r>
                <a:r>
                  <a:rPr lang="ko-KR" altLang="en-US" dirty="0"/>
                  <a:t>으로 변형됨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4A871-151F-417F-5292-B4925B38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505" y="1860331"/>
                <a:ext cx="8778240" cy="3253455"/>
              </a:xfrm>
              <a:prstGeom prst="rect">
                <a:avLst/>
              </a:prstGeom>
              <a:blipFill>
                <a:blip r:embed="rId3"/>
                <a:stretch>
                  <a:fillRect l="-625" t="-936" b="-20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CB01BA-256F-F4A5-BCA5-1D4BD5FFCE81}"/>
              </a:ext>
            </a:extLst>
          </p:cNvPr>
          <p:cNvSpPr txBox="1"/>
          <p:nvPr/>
        </p:nvSpPr>
        <p:spPr>
          <a:xfrm>
            <a:off x="1219200" y="1147730"/>
            <a:ext cx="648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SVM PROCESS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263B6E-7DB4-2A31-2F09-654C4D390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438" y="3730604"/>
            <a:ext cx="3153860" cy="6735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9EE69E-A80B-BF96-B9C6-754B36EAF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850" y="3625558"/>
            <a:ext cx="3024911" cy="15459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F7060D-7EFB-99D6-3352-8A262DBDE095}"/>
              </a:ext>
            </a:extLst>
          </p:cNvPr>
          <p:cNvSpPr/>
          <p:nvPr/>
        </p:nvSpPr>
        <p:spPr>
          <a:xfrm>
            <a:off x="7996270" y="3575619"/>
            <a:ext cx="315386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FE6E9-BD79-D9E4-2B5C-5383082609E5}"/>
              </a:ext>
            </a:extLst>
          </p:cNvPr>
          <p:cNvSpPr txBox="1"/>
          <p:nvPr/>
        </p:nvSpPr>
        <p:spPr>
          <a:xfrm>
            <a:off x="1219200" y="5272389"/>
            <a:ext cx="877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Conclusion : </a:t>
            </a:r>
            <a:r>
              <a:rPr lang="ko-KR" altLang="en-US" dirty="0"/>
              <a:t>데이터가 주어지면 서포트 벡터 머신</a:t>
            </a:r>
            <a:r>
              <a:rPr lang="en-US" altLang="ko-KR" dirty="0"/>
              <a:t>(SVM)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FF0000"/>
                </a:solidFill>
              </a:rPr>
              <a:t>유일한 해가</a:t>
            </a:r>
            <a:r>
              <a:rPr lang="en-US" altLang="ko-KR" dirty="0">
                <a:solidFill>
                  <a:srgbClr val="FF0000"/>
                </a:solidFill>
              </a:rPr>
              <a:t>(solution)</a:t>
            </a:r>
            <a:r>
              <a:rPr lang="ko-KR" altLang="en-US" dirty="0"/>
              <a:t>가 있음</a:t>
            </a:r>
          </a:p>
        </p:txBody>
      </p:sp>
    </p:spTree>
    <p:extLst>
      <p:ext uri="{BB962C8B-B14F-4D97-AF65-F5344CB8AC3E}">
        <p14:creationId xmlns:p14="http://schemas.microsoft.com/office/powerpoint/2010/main" val="258953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끝판왕 유성 복싱 다이어트 WBC세계 타이틀 출신!(온천동) : 네이버 블로그">
            <a:extLst>
              <a:ext uri="{FF2B5EF4-FFF2-40B4-BE49-F238E27FC236}">
                <a16:creationId xmlns:a16="http://schemas.microsoft.com/office/drawing/2014/main" id="{C901A2C0-1781-1C01-BDD1-620CD743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1"/>
            <a:ext cx="12192000" cy="582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15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14C19-2B54-D977-9B88-ADAED48FE1E1}"/>
              </a:ext>
            </a:extLst>
          </p:cNvPr>
          <p:cNvSpPr txBox="1"/>
          <p:nvPr/>
        </p:nvSpPr>
        <p:spPr>
          <a:xfrm>
            <a:off x="4669406" y="1404311"/>
            <a:ext cx="7282340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rgbClr val="3F3F3F"/>
              </a:solidFill>
              <a:latin typeface="+mj-ea"/>
              <a:ea typeface="+mj-ea"/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7C1BA1B2-CF5B-EE15-7D84-C5D908CE6445}"/>
              </a:ext>
            </a:extLst>
          </p:cNvPr>
          <p:cNvSpPr/>
          <p:nvPr/>
        </p:nvSpPr>
        <p:spPr>
          <a:xfrm>
            <a:off x="6716111" y="2497258"/>
            <a:ext cx="3045898" cy="1443736"/>
          </a:xfrm>
          <a:prstGeom prst="wedgeEllipseCallout">
            <a:avLst>
              <a:gd name="adj1" fmla="val -22473"/>
              <a:gd name="adj2" fmla="val 696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ξ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크사이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를 이용한 소프트마진으로 해결해주마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Picture 2" descr="홍수몬 (포켓몬) | 포켓몬 위키 | Fandom">
            <a:extLst>
              <a:ext uri="{FF2B5EF4-FFF2-40B4-BE49-F238E27FC236}">
                <a16:creationId xmlns:a16="http://schemas.microsoft.com/office/drawing/2014/main" id="{C5ED0302-A782-1474-88F4-147EB097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18" y="4250522"/>
            <a:ext cx="2049191" cy="20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558760D4-1E85-FC38-CD76-5A1D8033164E}"/>
              </a:ext>
            </a:extLst>
          </p:cNvPr>
          <p:cNvSpPr/>
          <p:nvPr/>
        </p:nvSpPr>
        <p:spPr>
          <a:xfrm>
            <a:off x="2237172" y="2484645"/>
            <a:ext cx="3375351" cy="1591763"/>
          </a:xfrm>
          <a:prstGeom prst="wedgeEllipseCallout">
            <a:avLst>
              <a:gd name="adj1" fmla="val 4073"/>
              <a:gd name="adj2" fmla="val 627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훗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현실에서 데이터는 항상 노이즈가 존재한다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이를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해결할수있겠느냐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2" descr="시라소몬 (포켓몬) | 포켓몬 위키 | Fandom">
            <a:extLst>
              <a:ext uri="{FF2B5EF4-FFF2-40B4-BE49-F238E27FC236}">
                <a16:creationId xmlns:a16="http://schemas.microsoft.com/office/drawing/2014/main" id="{99A9E0B6-49F6-F537-0BC0-7FFAB452F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14" y="4250522"/>
            <a:ext cx="1953840" cy="1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16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5E2F03-4835-6A8A-8BF6-17292FEA2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82" y="2175445"/>
            <a:ext cx="5695200" cy="36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53049-61FA-3920-FDFB-6A9B42910829}"/>
                  </a:ext>
                </a:extLst>
              </p:cNvPr>
              <p:cNvSpPr txBox="1"/>
              <p:nvPr/>
            </p:nvSpPr>
            <p:spPr>
              <a:xfrm>
                <a:off x="394676" y="2082254"/>
                <a:ext cx="6155436" cy="2699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Optimization Problem</a:t>
                </a:r>
              </a:p>
              <a:p>
                <a:r>
                  <a:rPr lang="en-US" altLang="ko-KR" dirty="0"/>
                  <a:t>	Objective function  : 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+ C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r>
                  <a:rPr lang="en-US" altLang="ko-KR" dirty="0"/>
                  <a:t>	Constraints : s.t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endParaRPr lang="en-US" altLang="ko-KR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ko-KR" dirty="0"/>
                  <a:t>Solve Optimization Problem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  </a:t>
                </a:r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53049-61FA-3920-FDFB-6A9B42910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6" y="2082254"/>
                <a:ext cx="6155436" cy="2699457"/>
              </a:xfrm>
              <a:prstGeom prst="rect">
                <a:avLst/>
              </a:prstGeom>
              <a:blipFill>
                <a:blip r:embed="rId4"/>
                <a:stretch>
                  <a:fillRect l="-694" t="-4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6506D562-69F5-85F8-A02F-590CD1EE91BB}"/>
              </a:ext>
            </a:extLst>
          </p:cNvPr>
          <p:cNvSpPr/>
          <p:nvPr/>
        </p:nvSpPr>
        <p:spPr>
          <a:xfrm rot="21384920">
            <a:off x="8437320" y="3695871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AED654-8EDB-C719-FE5B-C1C221930E60}"/>
              </a:ext>
            </a:extLst>
          </p:cNvPr>
          <p:cNvCxnSpPr>
            <a:cxnSpLocks/>
          </p:cNvCxnSpPr>
          <p:nvPr/>
        </p:nvCxnSpPr>
        <p:spPr>
          <a:xfrm flipV="1">
            <a:off x="8576060" y="2661185"/>
            <a:ext cx="1607583" cy="112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2465E8-AF0D-1E57-02A2-1B9E73648012}"/>
              </a:ext>
            </a:extLst>
          </p:cNvPr>
          <p:cNvSpPr txBox="1"/>
          <p:nvPr/>
        </p:nvSpPr>
        <p:spPr>
          <a:xfrm>
            <a:off x="10271930" y="2370687"/>
            <a:ext cx="1679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주의 </a:t>
            </a:r>
            <a:r>
              <a:rPr lang="en-US" altLang="ko-KR" sz="1000" dirty="0"/>
              <a:t>: soft </a:t>
            </a:r>
            <a:r>
              <a:rPr lang="en-US" altLang="ko-KR" sz="1000" dirty="0" err="1"/>
              <a:t>svm</a:t>
            </a:r>
            <a:r>
              <a:rPr lang="ko-KR" altLang="en-US" sz="1000" dirty="0"/>
              <a:t>은 </a:t>
            </a:r>
            <a:r>
              <a:rPr lang="en-US" altLang="ko-KR" sz="1000" dirty="0"/>
              <a:t>training data</a:t>
            </a:r>
            <a:r>
              <a:rPr lang="ko-KR" altLang="en-US" sz="1000" dirty="0"/>
              <a:t>에만 </a:t>
            </a:r>
            <a:r>
              <a:rPr lang="ko-KR" altLang="en-US" sz="1000" dirty="0" err="1"/>
              <a:t>크사이를</a:t>
            </a:r>
            <a:r>
              <a:rPr lang="ko-KR" altLang="en-US" sz="1000" dirty="0"/>
              <a:t> 부과한다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/>
              <a:t>Testing data</a:t>
            </a:r>
            <a:r>
              <a:rPr lang="ko-KR" altLang="en-US" sz="1000" dirty="0"/>
              <a:t>에 </a:t>
            </a:r>
            <a:r>
              <a:rPr lang="ko-KR" altLang="en-US" sz="1000" dirty="0" err="1"/>
              <a:t>크사이</a:t>
            </a:r>
            <a:r>
              <a:rPr lang="ko-KR" altLang="en-US" sz="1000" dirty="0"/>
              <a:t> 부과</a:t>
            </a:r>
            <a:r>
              <a:rPr lang="en-US" altLang="ko-KR" sz="1000" dirty="0"/>
              <a:t>X</a:t>
            </a:r>
            <a:endParaRPr lang="ko-KR" altLang="en-US" sz="1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86B7AC1-56B0-2251-8A5E-E6D1F34DD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44" y="3782711"/>
            <a:ext cx="4825272" cy="18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43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17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71211B-D00D-339F-B9B0-580DE0B2F3A0}"/>
              </a:ext>
            </a:extLst>
          </p:cNvPr>
          <p:cNvSpPr/>
          <p:nvPr/>
        </p:nvSpPr>
        <p:spPr>
          <a:xfrm>
            <a:off x="1257300" y="1792994"/>
            <a:ext cx="4880253" cy="37275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462726-24DD-56FB-EF15-A2D1C501E0C5}"/>
              </a:ext>
            </a:extLst>
          </p:cNvPr>
          <p:cNvCxnSpPr>
            <a:cxnSpLocks/>
          </p:cNvCxnSpPr>
          <p:nvPr/>
        </p:nvCxnSpPr>
        <p:spPr>
          <a:xfrm>
            <a:off x="1273854" y="1790963"/>
            <a:ext cx="4863699" cy="371253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C982085-8D03-EE97-EF89-9680A5927810}"/>
              </a:ext>
            </a:extLst>
          </p:cNvPr>
          <p:cNvSpPr/>
          <p:nvPr/>
        </p:nvSpPr>
        <p:spPr>
          <a:xfrm rot="21384920">
            <a:off x="1588243" y="4980824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0710DF5-A779-5EF7-7A12-224662D967CA}"/>
              </a:ext>
            </a:extLst>
          </p:cNvPr>
          <p:cNvSpPr/>
          <p:nvPr/>
        </p:nvSpPr>
        <p:spPr>
          <a:xfrm rot="21384920">
            <a:off x="1879472" y="2734224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3F6A83E4-DEE5-CC11-FF86-D828133D62B3}"/>
              </a:ext>
            </a:extLst>
          </p:cNvPr>
          <p:cNvSpPr/>
          <p:nvPr/>
        </p:nvSpPr>
        <p:spPr>
          <a:xfrm rot="21384920">
            <a:off x="2030765" y="3623562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5DEF9D14-CA5F-CEBD-8DD3-168145AE87CA}"/>
              </a:ext>
            </a:extLst>
          </p:cNvPr>
          <p:cNvSpPr/>
          <p:nvPr/>
        </p:nvSpPr>
        <p:spPr>
          <a:xfrm rot="21384920">
            <a:off x="2030766" y="4316711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66DC88FC-D6A7-9F47-2A0C-8AC502C049C5}"/>
              </a:ext>
            </a:extLst>
          </p:cNvPr>
          <p:cNvSpPr/>
          <p:nvPr/>
        </p:nvSpPr>
        <p:spPr>
          <a:xfrm rot="21384920">
            <a:off x="2649827" y="4015041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D9D6BD74-32E6-50EE-F384-464E913A18B9}"/>
              </a:ext>
            </a:extLst>
          </p:cNvPr>
          <p:cNvSpPr/>
          <p:nvPr/>
        </p:nvSpPr>
        <p:spPr>
          <a:xfrm rot="21384920">
            <a:off x="3186904" y="4673059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0B42494D-8F6E-8E27-0C3C-FCF8A9DA7B2B}"/>
              </a:ext>
            </a:extLst>
          </p:cNvPr>
          <p:cNvSpPr/>
          <p:nvPr/>
        </p:nvSpPr>
        <p:spPr>
          <a:xfrm rot="21384920">
            <a:off x="4570596" y="3397378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4072A2BA-DF8F-0A2A-CAC1-4B8E9101F2C5}"/>
              </a:ext>
            </a:extLst>
          </p:cNvPr>
          <p:cNvSpPr/>
          <p:nvPr/>
        </p:nvSpPr>
        <p:spPr>
          <a:xfrm rot="21384920">
            <a:off x="3511640" y="3969691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D5F1D248-1FC5-223F-A15B-0DE27F267AA2}"/>
              </a:ext>
            </a:extLst>
          </p:cNvPr>
          <p:cNvSpPr/>
          <p:nvPr/>
        </p:nvSpPr>
        <p:spPr>
          <a:xfrm rot="21384920">
            <a:off x="2306298" y="4926310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BA4BCD4F-B4F5-5001-6641-61E06E6CAC5A}"/>
              </a:ext>
            </a:extLst>
          </p:cNvPr>
          <p:cNvSpPr/>
          <p:nvPr/>
        </p:nvSpPr>
        <p:spPr>
          <a:xfrm rot="21384920">
            <a:off x="3994307" y="4931616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D2EC8EE2-C508-FC8A-A674-5E5DC99A95D9}"/>
              </a:ext>
            </a:extLst>
          </p:cNvPr>
          <p:cNvSpPr/>
          <p:nvPr/>
        </p:nvSpPr>
        <p:spPr>
          <a:xfrm rot="21384920">
            <a:off x="4390076" y="4617368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446A66E-ACD4-6A69-782A-D16FADD91146}"/>
              </a:ext>
            </a:extLst>
          </p:cNvPr>
          <p:cNvCxnSpPr>
            <a:cxnSpLocks/>
          </p:cNvCxnSpPr>
          <p:nvPr/>
        </p:nvCxnSpPr>
        <p:spPr>
          <a:xfrm>
            <a:off x="1257300" y="2271568"/>
            <a:ext cx="4293858" cy="3275163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F454538-5039-A3C5-BE83-A4EBA76D054C}"/>
              </a:ext>
            </a:extLst>
          </p:cNvPr>
          <p:cNvCxnSpPr>
            <a:cxnSpLocks/>
          </p:cNvCxnSpPr>
          <p:nvPr/>
        </p:nvCxnSpPr>
        <p:spPr>
          <a:xfrm>
            <a:off x="1873767" y="1790963"/>
            <a:ext cx="4263786" cy="322952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F1330BE1-F68D-0BB8-A66A-EE9E6940514F}"/>
              </a:ext>
            </a:extLst>
          </p:cNvPr>
          <p:cNvSpPr/>
          <p:nvPr/>
        </p:nvSpPr>
        <p:spPr>
          <a:xfrm rot="21384920">
            <a:off x="5058599" y="4868354"/>
            <a:ext cx="188358" cy="188358"/>
          </a:xfrm>
          <a:prstGeom prst="flowChartConnector">
            <a:avLst/>
          </a:prstGeom>
          <a:solidFill>
            <a:srgbClr val="0433FF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별: 꼭짓점 5개 39">
            <a:extLst>
              <a:ext uri="{FF2B5EF4-FFF2-40B4-BE49-F238E27FC236}">
                <a16:creationId xmlns:a16="http://schemas.microsoft.com/office/drawing/2014/main" id="{D572A397-E794-169B-4CA0-595CD012E724}"/>
              </a:ext>
            </a:extLst>
          </p:cNvPr>
          <p:cNvSpPr/>
          <p:nvPr/>
        </p:nvSpPr>
        <p:spPr>
          <a:xfrm>
            <a:off x="3273654" y="3070750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별: 꼭짓점 5개 40">
            <a:extLst>
              <a:ext uri="{FF2B5EF4-FFF2-40B4-BE49-F238E27FC236}">
                <a16:creationId xmlns:a16="http://schemas.microsoft.com/office/drawing/2014/main" id="{7CD9050E-98C9-38F2-B32B-4DCDACC83072}"/>
              </a:ext>
            </a:extLst>
          </p:cNvPr>
          <p:cNvSpPr/>
          <p:nvPr/>
        </p:nvSpPr>
        <p:spPr>
          <a:xfrm>
            <a:off x="2772680" y="2460754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별: 꼭짓점 5개 41">
            <a:extLst>
              <a:ext uri="{FF2B5EF4-FFF2-40B4-BE49-F238E27FC236}">
                <a16:creationId xmlns:a16="http://schemas.microsoft.com/office/drawing/2014/main" id="{77B77480-FF7D-C28A-E670-778757967E3E}"/>
              </a:ext>
            </a:extLst>
          </p:cNvPr>
          <p:cNvSpPr/>
          <p:nvPr/>
        </p:nvSpPr>
        <p:spPr>
          <a:xfrm>
            <a:off x="2151174" y="1979761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별: 꼭짓점 5개 42">
            <a:extLst>
              <a:ext uri="{FF2B5EF4-FFF2-40B4-BE49-F238E27FC236}">
                <a16:creationId xmlns:a16="http://schemas.microsoft.com/office/drawing/2014/main" id="{E238C0AB-AD4D-6E94-CCD7-C0668B3C8442}"/>
              </a:ext>
            </a:extLst>
          </p:cNvPr>
          <p:cNvSpPr/>
          <p:nvPr/>
        </p:nvSpPr>
        <p:spPr>
          <a:xfrm>
            <a:off x="2551366" y="3704320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별: 꼭짓점 5개 43">
            <a:extLst>
              <a:ext uri="{FF2B5EF4-FFF2-40B4-BE49-F238E27FC236}">
                <a16:creationId xmlns:a16="http://schemas.microsoft.com/office/drawing/2014/main" id="{1DD37089-8794-25E9-7A78-F48688FDB7C9}"/>
              </a:ext>
            </a:extLst>
          </p:cNvPr>
          <p:cNvSpPr/>
          <p:nvPr/>
        </p:nvSpPr>
        <p:spPr>
          <a:xfrm>
            <a:off x="4014876" y="2056240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별: 꼭짓점 5개 44">
            <a:extLst>
              <a:ext uri="{FF2B5EF4-FFF2-40B4-BE49-F238E27FC236}">
                <a16:creationId xmlns:a16="http://schemas.microsoft.com/office/drawing/2014/main" id="{E7A7F1CA-049A-41FB-CB09-38DD95CAD3C6}"/>
              </a:ext>
            </a:extLst>
          </p:cNvPr>
          <p:cNvSpPr/>
          <p:nvPr/>
        </p:nvSpPr>
        <p:spPr>
          <a:xfrm>
            <a:off x="5551158" y="2271568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별: 꼭짓점 5개 45">
            <a:extLst>
              <a:ext uri="{FF2B5EF4-FFF2-40B4-BE49-F238E27FC236}">
                <a16:creationId xmlns:a16="http://schemas.microsoft.com/office/drawing/2014/main" id="{BAC256A2-EC29-9D2F-10A9-2A4D1DC1547F}"/>
              </a:ext>
            </a:extLst>
          </p:cNvPr>
          <p:cNvSpPr/>
          <p:nvPr/>
        </p:nvSpPr>
        <p:spPr>
          <a:xfrm>
            <a:off x="5479425" y="4478168"/>
            <a:ext cx="176574" cy="163200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별: 꼭짓점 5개 46">
            <a:extLst>
              <a:ext uri="{FF2B5EF4-FFF2-40B4-BE49-F238E27FC236}">
                <a16:creationId xmlns:a16="http://schemas.microsoft.com/office/drawing/2014/main" id="{B799C475-D0EE-B50D-1C4B-6D0F767A70F2}"/>
              </a:ext>
            </a:extLst>
          </p:cNvPr>
          <p:cNvSpPr/>
          <p:nvPr/>
        </p:nvSpPr>
        <p:spPr>
          <a:xfrm>
            <a:off x="4770965" y="3951953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별: 꼭짓점 5개 47">
            <a:extLst>
              <a:ext uri="{FF2B5EF4-FFF2-40B4-BE49-F238E27FC236}">
                <a16:creationId xmlns:a16="http://schemas.microsoft.com/office/drawing/2014/main" id="{B7814873-A978-CFF0-3812-5B6B083144C2}"/>
              </a:ext>
            </a:extLst>
          </p:cNvPr>
          <p:cNvSpPr/>
          <p:nvPr/>
        </p:nvSpPr>
        <p:spPr>
          <a:xfrm>
            <a:off x="4167130" y="2757457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별: 꼭짓점 5개 48">
            <a:extLst>
              <a:ext uri="{FF2B5EF4-FFF2-40B4-BE49-F238E27FC236}">
                <a16:creationId xmlns:a16="http://schemas.microsoft.com/office/drawing/2014/main" id="{2F1A9B8B-9F13-28CE-5F70-35CA566D845E}"/>
              </a:ext>
            </a:extLst>
          </p:cNvPr>
          <p:cNvSpPr/>
          <p:nvPr/>
        </p:nvSpPr>
        <p:spPr>
          <a:xfrm>
            <a:off x="5134738" y="3259936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별: 꼭짓점 5개 49">
            <a:extLst>
              <a:ext uri="{FF2B5EF4-FFF2-40B4-BE49-F238E27FC236}">
                <a16:creationId xmlns:a16="http://schemas.microsoft.com/office/drawing/2014/main" id="{246AADEB-0FEB-AD1D-58C3-FA2986BDE386}"/>
              </a:ext>
            </a:extLst>
          </p:cNvPr>
          <p:cNvSpPr/>
          <p:nvPr/>
        </p:nvSpPr>
        <p:spPr>
          <a:xfrm>
            <a:off x="4923296" y="2517421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별: 꼭짓점 5개 50">
            <a:extLst>
              <a:ext uri="{FF2B5EF4-FFF2-40B4-BE49-F238E27FC236}">
                <a16:creationId xmlns:a16="http://schemas.microsoft.com/office/drawing/2014/main" id="{01FCEE9C-7D8A-D30D-EE0E-F16FB9F876E1}"/>
              </a:ext>
            </a:extLst>
          </p:cNvPr>
          <p:cNvSpPr/>
          <p:nvPr/>
        </p:nvSpPr>
        <p:spPr>
          <a:xfrm>
            <a:off x="5685768" y="3259936"/>
            <a:ext cx="176574" cy="189186"/>
          </a:xfrm>
          <a:prstGeom prst="star5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8786F5-18DC-0085-BF66-21E331130E31}"/>
              </a:ext>
            </a:extLst>
          </p:cNvPr>
          <p:cNvSpPr txBox="1"/>
          <p:nvPr/>
        </p:nvSpPr>
        <p:spPr>
          <a:xfrm>
            <a:off x="7046528" y="2571878"/>
            <a:ext cx="460734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Support vector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/>
              <a:t>실제 모델의 분류 경계면을 찾는데 필요한 관측치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/>
              <a:t>마진 위 또는 바깥에 존재하는 점들로 구성됨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500" dirty="0"/>
          </a:p>
          <a:p>
            <a:r>
              <a:rPr lang="en-US" altLang="ko-KR" sz="1500" dirty="0"/>
              <a:t>Case 1 : </a:t>
            </a:r>
            <a:r>
              <a:rPr lang="ko-KR" altLang="en-US" sz="1500" dirty="0"/>
              <a:t>서포트 벡터가 아닌 객체 </a:t>
            </a:r>
            <a:r>
              <a:rPr lang="en-US" altLang="ko-KR" sz="1500" dirty="0"/>
              <a:t>-&gt; </a:t>
            </a:r>
            <a:r>
              <a:rPr lang="ko-KR" altLang="en-US" sz="1500" dirty="0"/>
              <a:t>나머지 데이터</a:t>
            </a:r>
            <a:endParaRPr lang="en-US" altLang="ko-KR" sz="1500" dirty="0"/>
          </a:p>
          <a:p>
            <a:r>
              <a:rPr lang="en-US" altLang="ko-KR" sz="1500" dirty="0"/>
              <a:t>Case 2 : </a:t>
            </a:r>
            <a:r>
              <a:rPr lang="ko-KR" altLang="en-US" sz="1500" dirty="0"/>
              <a:t>마진 위에 위치하는 서포트 벡터 </a:t>
            </a:r>
            <a:r>
              <a:rPr lang="en-US" altLang="ko-KR" sz="1500" dirty="0"/>
              <a:t>-&gt; </a:t>
            </a:r>
            <a:r>
              <a:rPr lang="ko-KR" altLang="en-US" sz="1500" dirty="0"/>
              <a:t>검정색 원</a:t>
            </a:r>
            <a:endParaRPr lang="en-US" altLang="ko-KR" sz="1500" dirty="0"/>
          </a:p>
          <a:p>
            <a:r>
              <a:rPr lang="en-US" altLang="ko-KR" sz="1500" dirty="0"/>
              <a:t>Case 3 : </a:t>
            </a:r>
            <a:r>
              <a:rPr lang="ko-KR" altLang="en-US" sz="1500" dirty="0"/>
              <a:t>마진 밖에 존재하는 서포트 벡터</a:t>
            </a:r>
            <a:r>
              <a:rPr lang="en-US" altLang="ko-KR" sz="1500" dirty="0"/>
              <a:t> -&gt;  </a:t>
            </a:r>
            <a:r>
              <a:rPr lang="ko-KR" altLang="en-US" sz="1500" dirty="0"/>
              <a:t>초록색 원</a:t>
            </a:r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2089211B-C65B-AC47-AC7F-70609C094B15}"/>
              </a:ext>
            </a:extLst>
          </p:cNvPr>
          <p:cNvSpPr/>
          <p:nvPr/>
        </p:nvSpPr>
        <p:spPr>
          <a:xfrm>
            <a:off x="2041376" y="1894589"/>
            <a:ext cx="396170" cy="39617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F29900C5-13F6-896E-03D0-79D929A503E0}"/>
              </a:ext>
            </a:extLst>
          </p:cNvPr>
          <p:cNvSpPr/>
          <p:nvPr/>
        </p:nvSpPr>
        <p:spPr>
          <a:xfrm>
            <a:off x="2668093" y="2355863"/>
            <a:ext cx="396170" cy="39617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순서도: 연결자 76">
            <a:extLst>
              <a:ext uri="{FF2B5EF4-FFF2-40B4-BE49-F238E27FC236}">
                <a16:creationId xmlns:a16="http://schemas.microsoft.com/office/drawing/2014/main" id="{844F289E-D911-931F-264F-D06068A5162C}"/>
              </a:ext>
            </a:extLst>
          </p:cNvPr>
          <p:cNvSpPr/>
          <p:nvPr/>
        </p:nvSpPr>
        <p:spPr>
          <a:xfrm>
            <a:off x="4661167" y="3848461"/>
            <a:ext cx="396170" cy="39617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순서도: 연결자 77">
            <a:extLst>
              <a:ext uri="{FF2B5EF4-FFF2-40B4-BE49-F238E27FC236}">
                <a16:creationId xmlns:a16="http://schemas.microsoft.com/office/drawing/2014/main" id="{37B43492-2CBC-BF1D-75DA-8DC91ABAF82C}"/>
              </a:ext>
            </a:extLst>
          </p:cNvPr>
          <p:cNvSpPr/>
          <p:nvPr/>
        </p:nvSpPr>
        <p:spPr>
          <a:xfrm>
            <a:off x="5374967" y="4371068"/>
            <a:ext cx="396170" cy="39617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4ADF86EA-634C-38FC-A99F-6A161F9ECD9C}"/>
              </a:ext>
            </a:extLst>
          </p:cNvPr>
          <p:cNvSpPr/>
          <p:nvPr/>
        </p:nvSpPr>
        <p:spPr>
          <a:xfrm>
            <a:off x="4286170" y="4513461"/>
            <a:ext cx="396170" cy="39617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순서도: 연결자 79">
            <a:extLst>
              <a:ext uri="{FF2B5EF4-FFF2-40B4-BE49-F238E27FC236}">
                <a16:creationId xmlns:a16="http://schemas.microsoft.com/office/drawing/2014/main" id="{C2F2C03C-2790-4475-7E53-CC215DB7ADAE}"/>
              </a:ext>
            </a:extLst>
          </p:cNvPr>
          <p:cNvSpPr/>
          <p:nvPr/>
        </p:nvSpPr>
        <p:spPr>
          <a:xfrm>
            <a:off x="2441568" y="3591441"/>
            <a:ext cx="396170" cy="396170"/>
          </a:xfrm>
          <a:prstGeom prst="flowChartConnector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9338169D-9DA2-19DC-2762-13CB5D83C32C}"/>
              </a:ext>
            </a:extLst>
          </p:cNvPr>
          <p:cNvSpPr/>
          <p:nvPr/>
        </p:nvSpPr>
        <p:spPr>
          <a:xfrm>
            <a:off x="3397032" y="3848461"/>
            <a:ext cx="396170" cy="39617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순서도: 연결자 81">
            <a:extLst>
              <a:ext uri="{FF2B5EF4-FFF2-40B4-BE49-F238E27FC236}">
                <a16:creationId xmlns:a16="http://schemas.microsoft.com/office/drawing/2014/main" id="{1B863895-A50E-295C-5101-8104E2EC9185}"/>
              </a:ext>
            </a:extLst>
          </p:cNvPr>
          <p:cNvSpPr/>
          <p:nvPr/>
        </p:nvSpPr>
        <p:spPr>
          <a:xfrm>
            <a:off x="1758317" y="2630318"/>
            <a:ext cx="396170" cy="39617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D0A95FDD-3F44-2D47-9AFB-7EC6DE3471C1}"/>
              </a:ext>
            </a:extLst>
          </p:cNvPr>
          <p:cNvSpPr/>
          <p:nvPr/>
        </p:nvSpPr>
        <p:spPr>
          <a:xfrm>
            <a:off x="3163856" y="2986718"/>
            <a:ext cx="396170" cy="396170"/>
          </a:xfrm>
          <a:prstGeom prst="flowChartConnector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순서도: 연결자 83">
            <a:extLst>
              <a:ext uri="{FF2B5EF4-FFF2-40B4-BE49-F238E27FC236}">
                <a16:creationId xmlns:a16="http://schemas.microsoft.com/office/drawing/2014/main" id="{55283513-9578-442A-5845-CC3FBA483D17}"/>
              </a:ext>
            </a:extLst>
          </p:cNvPr>
          <p:cNvSpPr/>
          <p:nvPr/>
        </p:nvSpPr>
        <p:spPr>
          <a:xfrm>
            <a:off x="4954693" y="4770407"/>
            <a:ext cx="396170" cy="396170"/>
          </a:xfrm>
          <a:prstGeom prst="flowChartConnector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689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끝판왕 유성 복싱 다이어트 WBC세계 타이틀 출신!(온천동) : 네이버 블로그">
            <a:extLst>
              <a:ext uri="{FF2B5EF4-FFF2-40B4-BE49-F238E27FC236}">
                <a16:creationId xmlns:a16="http://schemas.microsoft.com/office/drawing/2014/main" id="{4C999CB1-8D95-1323-E2E9-9B17C058C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1"/>
            <a:ext cx="12192000" cy="582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18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24205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14C19-2B54-D977-9B88-ADAED48FE1E1}"/>
              </a:ext>
            </a:extLst>
          </p:cNvPr>
          <p:cNvSpPr txBox="1"/>
          <p:nvPr/>
        </p:nvSpPr>
        <p:spPr>
          <a:xfrm>
            <a:off x="4669406" y="1404311"/>
            <a:ext cx="7282340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rgbClr val="3F3F3F"/>
              </a:solidFill>
              <a:latin typeface="+mj-ea"/>
              <a:ea typeface="+mj-ea"/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7C1BA1B2-CF5B-EE15-7D84-C5D908CE6445}"/>
              </a:ext>
            </a:extLst>
          </p:cNvPr>
          <p:cNvSpPr/>
          <p:nvPr/>
        </p:nvSpPr>
        <p:spPr>
          <a:xfrm>
            <a:off x="6716111" y="2497258"/>
            <a:ext cx="3045898" cy="1443736"/>
          </a:xfrm>
          <a:prstGeom prst="wedgeEllipseCallout">
            <a:avLst>
              <a:gd name="adj1" fmla="val -22473"/>
              <a:gd name="adj2" fmla="val 696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우리에겐 커널 트릭 함수가 있다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!</a:t>
            </a:r>
          </a:p>
        </p:txBody>
      </p:sp>
      <p:pic>
        <p:nvPicPr>
          <p:cNvPr id="9" name="Picture 2" descr="홍수몬 (포켓몬) | 포켓몬 위키 | Fandom">
            <a:extLst>
              <a:ext uri="{FF2B5EF4-FFF2-40B4-BE49-F238E27FC236}">
                <a16:creationId xmlns:a16="http://schemas.microsoft.com/office/drawing/2014/main" id="{C5ED0302-A782-1474-88F4-147EB097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18" y="4250522"/>
            <a:ext cx="2049191" cy="20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558760D4-1E85-FC38-CD76-5A1D8033164E}"/>
              </a:ext>
            </a:extLst>
          </p:cNvPr>
          <p:cNvSpPr/>
          <p:nvPr/>
        </p:nvSpPr>
        <p:spPr>
          <a:xfrm>
            <a:off x="2237172" y="2484645"/>
            <a:ext cx="3375351" cy="1591763"/>
          </a:xfrm>
          <a:prstGeom prst="wedgeEllipseCallout">
            <a:avLst>
              <a:gd name="adj1" fmla="val 4073"/>
              <a:gd name="adj2" fmla="val 627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SVM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이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대단한건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 인정하겠다 하지만 선형 모델의 한계가 있지 않느냐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~	</a:t>
            </a:r>
          </a:p>
        </p:txBody>
      </p:sp>
      <p:pic>
        <p:nvPicPr>
          <p:cNvPr id="4" name="Picture 2" descr="시라소몬 (포켓몬) | 포켓몬 위키 | Fandom">
            <a:extLst>
              <a:ext uri="{FF2B5EF4-FFF2-40B4-BE49-F238E27FC236}">
                <a16:creationId xmlns:a16="http://schemas.microsoft.com/office/drawing/2014/main" id="{03D5BDE6-ADB8-D467-1CE3-A37221363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14" y="4250522"/>
            <a:ext cx="1953840" cy="1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04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19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5122" name="Picture 2" descr="The intuition behind kernel methods">
            <a:extLst>
              <a:ext uri="{FF2B5EF4-FFF2-40B4-BE49-F238E27FC236}">
                <a16:creationId xmlns:a16="http://schemas.microsoft.com/office/drawing/2014/main" id="{A0D7A2BF-3F19-A112-ED24-39D0B356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11" y="2142479"/>
            <a:ext cx="704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D5484-7BE8-96AB-89C5-683413B9053B}"/>
              </a:ext>
            </a:extLst>
          </p:cNvPr>
          <p:cNvSpPr txBox="1"/>
          <p:nvPr/>
        </p:nvSpPr>
        <p:spPr>
          <a:xfrm>
            <a:off x="1828800" y="1317997"/>
            <a:ext cx="8525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지금까지 모델링한 </a:t>
            </a:r>
            <a:r>
              <a:rPr lang="en-US" altLang="ko-KR" dirty="0"/>
              <a:t>SVM</a:t>
            </a:r>
            <a:r>
              <a:rPr lang="ko-KR" altLang="en-US" dirty="0"/>
              <a:t>은 분류 경계면이 비선형인 경우 잘 학습하지 못함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원래 공간이 아닌 선형 분류가 가능한 더 고차원의 공간으로 데이터를 보내서</a:t>
            </a:r>
            <a:r>
              <a:rPr lang="en-US" altLang="ko-KR" dirty="0"/>
              <a:t>(Mapping)  </a:t>
            </a:r>
            <a:r>
              <a:rPr lang="ko-KR" altLang="en-US" dirty="0"/>
              <a:t>모델을 학습하자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17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B13901-7D79-5147-8922-26164607F4C5}"/>
              </a:ext>
            </a:extLst>
          </p:cNvPr>
          <p:cNvGrpSpPr/>
          <p:nvPr/>
        </p:nvGrpSpPr>
        <p:grpSpPr>
          <a:xfrm>
            <a:off x="241300" y="244475"/>
            <a:ext cx="11709400" cy="5424805"/>
            <a:chOff x="241300" y="244475"/>
            <a:chExt cx="11709400" cy="542480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56B0D9-D49F-3B47-AB8D-939BDDD7CA31}"/>
                </a:ext>
              </a:extLst>
            </p:cNvPr>
            <p:cNvSpPr txBox="1"/>
            <p:nvPr/>
          </p:nvSpPr>
          <p:spPr>
            <a:xfrm>
              <a:off x="241300" y="244475"/>
              <a:ext cx="11709400" cy="369332"/>
            </a:xfrm>
            <a:prstGeom prst="rect">
              <a:avLst/>
            </a:prstGeom>
            <a:noFill/>
            <a:ln w="69850">
              <a:solidFill>
                <a:srgbClr val="892025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5BC8F1-8CD7-B747-9CE8-4179B35BEFA4}"/>
                </a:ext>
              </a:extLst>
            </p:cNvPr>
            <p:cNvSpPr txBox="1"/>
            <p:nvPr/>
          </p:nvSpPr>
          <p:spPr>
            <a:xfrm>
              <a:off x="951230" y="978753"/>
              <a:ext cx="36195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800" dirty="0">
                  <a:solidFill>
                    <a:srgbClr val="892025"/>
                  </a:solidFill>
                  <a:latin typeface="맑은 고딕" panose="020B0503020000020004" pitchFamily="50" charset="-127"/>
                </a:rPr>
                <a:t>CONTENTS</a:t>
              </a:r>
              <a:endParaRPr kumimoji="1" lang="ko-Kore-KR" altLang="en-US" sz="4800" dirty="0">
                <a:solidFill>
                  <a:srgbClr val="892025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810260" y="1924050"/>
              <a:ext cx="0" cy="3745230"/>
            </a:xfrm>
            <a:prstGeom prst="line">
              <a:avLst/>
            </a:prstGeom>
            <a:ln w="41275">
              <a:solidFill>
                <a:srgbClr val="89202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ABDA51-E06D-6443-9818-ED97FB553253}"/>
              </a:ext>
            </a:extLst>
          </p:cNvPr>
          <p:cNvSpPr txBox="1"/>
          <p:nvPr/>
        </p:nvSpPr>
        <p:spPr>
          <a:xfrm>
            <a:off x="1066640" y="3478307"/>
            <a:ext cx="551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892025"/>
                </a:solidFill>
                <a:latin typeface="+mn-ea"/>
              </a:rPr>
              <a:t>2</a:t>
            </a:r>
            <a:r>
              <a:rPr kumimoji="1" lang="en-US" altLang="ko-Kore-KR" sz="2000" b="1" dirty="0">
                <a:solidFill>
                  <a:srgbClr val="892025"/>
                </a:solidFill>
                <a:latin typeface="+mn-ea"/>
              </a:rPr>
              <a:t>.</a:t>
            </a:r>
            <a:r>
              <a:rPr kumimoji="1" lang="ko-KR" altLang="en-US" sz="2000" b="1" dirty="0">
                <a:solidFill>
                  <a:srgbClr val="892025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rgbClr val="892025"/>
                </a:solidFill>
                <a:latin typeface="+mn-ea"/>
              </a:rPr>
              <a:t>Support Vector Regression(SVR)</a:t>
            </a:r>
            <a:endParaRPr lang="ko-KR" altLang="en-US" sz="2000" b="1" dirty="0">
              <a:solidFill>
                <a:srgbClr val="892025"/>
              </a:solidFill>
              <a:latin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113E-D82F-9346-87D3-2CEF5C0D1CA8}"/>
              </a:ext>
            </a:extLst>
          </p:cNvPr>
          <p:cNvSpPr txBox="1"/>
          <p:nvPr/>
        </p:nvSpPr>
        <p:spPr>
          <a:xfrm>
            <a:off x="1066640" y="2718142"/>
            <a:ext cx="6059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892025"/>
                </a:solidFill>
                <a:latin typeface="+mj-ea"/>
                <a:ea typeface="+mj-ea"/>
              </a:rPr>
              <a:t>1. Support Vector Machine(SVM)</a:t>
            </a:r>
            <a:endParaRPr kumimoji="1" lang="ko-Kore-KR" altLang="en-US" sz="2000" b="1" dirty="0">
              <a:solidFill>
                <a:srgbClr val="892025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CB0C1-6C44-69B8-C2B1-B6BB3FDCDD11}"/>
              </a:ext>
            </a:extLst>
          </p:cNvPr>
          <p:cNvSpPr txBox="1"/>
          <p:nvPr/>
        </p:nvSpPr>
        <p:spPr>
          <a:xfrm>
            <a:off x="1066640" y="4238472"/>
            <a:ext cx="551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b="1" dirty="0">
                <a:solidFill>
                  <a:srgbClr val="892025"/>
                </a:solidFill>
                <a:latin typeface="+mn-ea"/>
              </a:rPr>
              <a:t>3.</a:t>
            </a:r>
            <a:r>
              <a:rPr kumimoji="1" lang="ko-KR" altLang="en-US" sz="2000" b="1" dirty="0">
                <a:solidFill>
                  <a:srgbClr val="892025"/>
                </a:solidFill>
                <a:latin typeface="+mn-ea"/>
              </a:rPr>
              <a:t> </a:t>
            </a:r>
            <a:r>
              <a:rPr kumimoji="1" lang="en-US" altLang="ko-KR" sz="2000" b="1" dirty="0">
                <a:solidFill>
                  <a:srgbClr val="892025"/>
                </a:solidFill>
                <a:latin typeface="+mn-ea"/>
              </a:rPr>
              <a:t>References</a:t>
            </a:r>
            <a:endParaRPr lang="ko-KR" altLang="en-US" sz="2000" b="1" dirty="0">
              <a:solidFill>
                <a:srgbClr val="892025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49592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20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A27FC-8282-374B-3AE3-E0D0C2EC9349}"/>
              </a:ext>
            </a:extLst>
          </p:cNvPr>
          <p:cNvSpPr txBox="1"/>
          <p:nvPr/>
        </p:nvSpPr>
        <p:spPr>
          <a:xfrm>
            <a:off x="845032" y="1563939"/>
            <a:ext cx="10953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고차원 매핑 후 두 벡터 간의 내적</a:t>
            </a:r>
            <a:r>
              <a:rPr lang="en-US" altLang="ko-KR" dirty="0"/>
              <a:t>(inner product)</a:t>
            </a:r>
            <a:r>
              <a:rPr lang="ko-KR" altLang="en-US" dirty="0"/>
              <a:t>의 형태만 존재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저차원</a:t>
            </a:r>
            <a:r>
              <a:rPr lang="ko-KR" altLang="en-US" dirty="0"/>
              <a:t> 데이터를 입력으로 받아서 고차원 공간상에 내적 값을 결과물로 줄 수 있다면 특정한 매핑 함수가 꼭 필요하지는 않다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8EA9E9-A293-4720-5421-3D40E446A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546008"/>
            <a:ext cx="4390043" cy="1422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44D8D-93A0-729B-316A-DDAD43F09BCE}"/>
              </a:ext>
            </a:extLst>
          </p:cNvPr>
          <p:cNvSpPr txBox="1"/>
          <p:nvPr/>
        </p:nvSpPr>
        <p:spPr>
          <a:xfrm>
            <a:off x="845032" y="4043998"/>
            <a:ext cx="631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커널함수</a:t>
            </a:r>
            <a:r>
              <a:rPr lang="en-US" altLang="ko-KR" dirty="0"/>
              <a:t>(K)</a:t>
            </a:r>
            <a:r>
              <a:rPr lang="ko-KR" altLang="en-US" dirty="0"/>
              <a:t>의 종류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89DFC9-EFAC-FC59-22E1-62D83A9E7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76" y="4477528"/>
            <a:ext cx="4311081" cy="198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21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끝판왕 유성 복싱 다이어트 WBC세계 타이틀 출신!(온천동) : 네이버 블로그">
            <a:extLst>
              <a:ext uri="{FF2B5EF4-FFF2-40B4-BE49-F238E27FC236}">
                <a16:creationId xmlns:a16="http://schemas.microsoft.com/office/drawing/2014/main" id="{A78A341D-12BF-17FF-EA9D-133476F9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1"/>
            <a:ext cx="12192000" cy="582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21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Vector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Regression(SVR)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24205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14C19-2B54-D977-9B88-ADAED48FE1E1}"/>
              </a:ext>
            </a:extLst>
          </p:cNvPr>
          <p:cNvSpPr txBox="1"/>
          <p:nvPr/>
        </p:nvSpPr>
        <p:spPr>
          <a:xfrm>
            <a:off x="4669406" y="1404311"/>
            <a:ext cx="7282340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rgbClr val="3F3F3F"/>
              </a:solidFill>
              <a:latin typeface="+mj-ea"/>
              <a:ea typeface="+mj-ea"/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7C1BA1B2-CF5B-EE15-7D84-C5D908CE6445}"/>
              </a:ext>
            </a:extLst>
          </p:cNvPr>
          <p:cNvSpPr/>
          <p:nvPr/>
        </p:nvSpPr>
        <p:spPr>
          <a:xfrm>
            <a:off x="6716111" y="2497258"/>
            <a:ext cx="3045898" cy="1443736"/>
          </a:xfrm>
          <a:prstGeom prst="wedgeEllipseCallout">
            <a:avLst>
              <a:gd name="adj1" fmla="val -22473"/>
              <a:gd name="adj2" fmla="val 696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기다려 아직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SVR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</a:rPr>
              <a:t>한발 남았다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</a:rPr>
              <a:t>~</a:t>
            </a:r>
          </a:p>
        </p:txBody>
      </p:sp>
      <p:pic>
        <p:nvPicPr>
          <p:cNvPr id="9" name="Picture 2" descr="홍수몬 (포켓몬) | 포켓몬 위키 | Fandom">
            <a:extLst>
              <a:ext uri="{FF2B5EF4-FFF2-40B4-BE49-F238E27FC236}">
                <a16:creationId xmlns:a16="http://schemas.microsoft.com/office/drawing/2014/main" id="{C5ED0302-A782-1474-88F4-147EB097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18" y="4250522"/>
            <a:ext cx="2049191" cy="20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558760D4-1E85-FC38-CD76-5A1D8033164E}"/>
              </a:ext>
            </a:extLst>
          </p:cNvPr>
          <p:cNvSpPr/>
          <p:nvPr/>
        </p:nvSpPr>
        <p:spPr>
          <a:xfrm>
            <a:off x="2237172" y="2484645"/>
            <a:ext cx="3375351" cy="1591763"/>
          </a:xfrm>
          <a:prstGeom prst="wedgeEllipseCallout">
            <a:avLst>
              <a:gd name="adj1" fmla="val 4073"/>
              <a:gd name="adj2" fmla="val 627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SVM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이 대단하긴 하지만 회귀까지는 불가능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할것이야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</a:rPr>
              <a:t>~</a:t>
            </a:r>
          </a:p>
        </p:txBody>
      </p:sp>
      <p:pic>
        <p:nvPicPr>
          <p:cNvPr id="4" name="Picture 2" descr="시라소몬 (포켓몬) | 포켓몬 위키 | Fandom">
            <a:extLst>
              <a:ext uri="{FF2B5EF4-FFF2-40B4-BE49-F238E27FC236}">
                <a16:creationId xmlns:a16="http://schemas.microsoft.com/office/drawing/2014/main" id="{03D5BDE6-ADB8-D467-1CE3-A37221363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14" y="4250522"/>
            <a:ext cx="1953840" cy="1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824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22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Vector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870A0-CEB0-C624-124D-B13C81FBB26F}"/>
              </a:ext>
            </a:extLst>
          </p:cNvPr>
          <p:cNvSpPr txBox="1"/>
          <p:nvPr/>
        </p:nvSpPr>
        <p:spPr>
          <a:xfrm>
            <a:off x="5524484" y="1387771"/>
            <a:ext cx="6172231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What</a:t>
            </a: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is</a:t>
            </a: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a</a:t>
            </a: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Support</a:t>
            </a: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Vector</a:t>
            </a: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Regression(SVR)?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SVM</a:t>
            </a: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은 </a:t>
            </a: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1960</a:t>
            </a: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년대에 개발</a:t>
            </a: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, SVR</a:t>
            </a: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은 </a:t>
            </a: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1997</a:t>
            </a: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년에 개발</a:t>
            </a:r>
            <a:endParaRPr lang="en-US" altLang="ko-KR" sz="1600" dirty="0">
              <a:solidFill>
                <a:srgbClr val="3F3F3F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SVR</a:t>
            </a: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은 </a:t>
            </a: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SVM</a:t>
            </a: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의 회귀버전임</a:t>
            </a:r>
            <a:endParaRPr lang="en-US" altLang="ko-KR" sz="1600" dirty="0">
              <a:solidFill>
                <a:srgbClr val="3F3F3F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따라서 수치형 연속형 일 때 사용됨</a:t>
            </a:r>
            <a:endParaRPr lang="en-US" altLang="ko-KR" sz="1600" dirty="0">
              <a:solidFill>
                <a:srgbClr val="3F3F3F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함수 추정의 </a:t>
            </a:r>
            <a:r>
              <a:rPr lang="en-US" altLang="ko-KR" sz="1600" b="1" dirty="0">
                <a:solidFill>
                  <a:srgbClr val="3F3F3F"/>
                </a:solidFill>
                <a:latin typeface="+mj-ea"/>
                <a:ea typeface="+mj-ea"/>
              </a:rPr>
              <a:t>2</a:t>
            </a:r>
            <a:r>
              <a:rPr lang="ko-KR" altLang="en-US" sz="1600" b="1" dirty="0">
                <a:solidFill>
                  <a:srgbClr val="3F3F3F"/>
                </a:solidFill>
                <a:latin typeface="+mj-ea"/>
                <a:ea typeface="+mj-ea"/>
              </a:rPr>
              <a:t>가지 원칙</a:t>
            </a:r>
            <a:endParaRPr lang="en-US" altLang="ko-KR" sz="1600" b="1" dirty="0">
              <a:solidFill>
                <a:srgbClr val="3F3F3F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예측을 잘하기 위해선 </a:t>
            </a: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Loss function</a:t>
            </a: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을 최소화 </a:t>
            </a:r>
            <a:r>
              <a:rPr lang="ko-KR" altLang="en-US" sz="1600" dirty="0" err="1">
                <a:solidFill>
                  <a:srgbClr val="3F3F3F"/>
                </a:solidFill>
                <a:latin typeface="+mj-ea"/>
                <a:ea typeface="+mj-ea"/>
              </a:rPr>
              <a:t>시켜야함</a:t>
            </a:r>
            <a:endParaRPr lang="en-US" altLang="ko-KR" sz="1600" dirty="0">
              <a:solidFill>
                <a:srgbClr val="3F3F3F"/>
              </a:solidFill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즉</a:t>
            </a: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실제 값과 예측 값의 </a:t>
            </a: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Error</a:t>
            </a: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를 최소화</a:t>
            </a:r>
            <a:endParaRPr lang="en-US" altLang="ko-KR" sz="1600" dirty="0">
              <a:solidFill>
                <a:srgbClr val="3F3F3F"/>
              </a:solidFill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dirty="0">
                <a:solidFill>
                  <a:srgbClr val="3F3F3F"/>
                </a:solidFill>
                <a:latin typeface="+mj-ea"/>
                <a:ea typeface="+mj-ea"/>
              </a:rPr>
              <a:t>가능한 단순한 함수를 </a:t>
            </a:r>
            <a:r>
              <a:rPr lang="ko-KR" altLang="en-US" sz="1600" dirty="0" err="1">
                <a:solidFill>
                  <a:srgbClr val="3F3F3F"/>
                </a:solidFill>
                <a:latin typeface="+mj-ea"/>
                <a:ea typeface="+mj-ea"/>
              </a:rPr>
              <a:t>만들어야함</a:t>
            </a:r>
            <a:endParaRPr lang="en-US" altLang="ko-KR" sz="1600" dirty="0">
              <a:solidFill>
                <a:srgbClr val="3F3F3F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3F3F3F"/>
                </a:solidFill>
                <a:latin typeface="+mj-ea"/>
                <a:ea typeface="+mj-ea"/>
              </a:rPr>
              <a:t>	EX) Ridge Regression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6197CD-A8F7-AAB3-FB84-CDFC9546D3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0" r="3648" b="33877"/>
          <a:stretch/>
        </p:blipFill>
        <p:spPr>
          <a:xfrm>
            <a:off x="6424118" y="4931581"/>
            <a:ext cx="3107367" cy="7126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89C73AB-0049-9617-08C2-2F241F425848}"/>
              </a:ext>
            </a:extLst>
          </p:cNvPr>
          <p:cNvSpPr/>
          <p:nvPr/>
        </p:nvSpPr>
        <p:spPr>
          <a:xfrm>
            <a:off x="8785760" y="4914465"/>
            <a:ext cx="745725" cy="729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23BEC10-4C33-5903-4169-1F7C2B82F5B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9158623" y="5644201"/>
            <a:ext cx="132983" cy="25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D5A68F-E1E7-9376-7E8B-0605AA41AECD}"/>
              </a:ext>
            </a:extLst>
          </p:cNvPr>
          <p:cNvSpPr txBox="1"/>
          <p:nvPr/>
        </p:nvSpPr>
        <p:spPr>
          <a:xfrm>
            <a:off x="9069664" y="5974265"/>
            <a:ext cx="151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모형 단순화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5C8F33-0A5D-D19B-272E-721669B3E120}"/>
              </a:ext>
            </a:extLst>
          </p:cNvPr>
          <p:cNvSpPr/>
          <p:nvPr/>
        </p:nvSpPr>
        <p:spPr>
          <a:xfrm>
            <a:off x="7455589" y="4914750"/>
            <a:ext cx="1170192" cy="7297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E106AF-076F-E2D6-C875-1EB9459EA504}"/>
              </a:ext>
            </a:extLst>
          </p:cNvPr>
          <p:cNvCxnSpPr>
            <a:cxnSpLocks/>
          </p:cNvCxnSpPr>
          <p:nvPr/>
        </p:nvCxnSpPr>
        <p:spPr>
          <a:xfrm flipV="1">
            <a:off x="7693535" y="5644486"/>
            <a:ext cx="265681" cy="277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165FC5-AC2D-6EE7-DF72-9FA6ED66B64A}"/>
              </a:ext>
            </a:extLst>
          </p:cNvPr>
          <p:cNvSpPr txBox="1"/>
          <p:nvPr/>
        </p:nvSpPr>
        <p:spPr>
          <a:xfrm>
            <a:off x="7107699" y="5964169"/>
            <a:ext cx="151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Loss</a:t>
            </a:r>
            <a:r>
              <a:rPr lang="ko-KR" altLang="en-US" sz="1600" dirty="0"/>
              <a:t>를 줄이기</a:t>
            </a:r>
          </a:p>
        </p:txBody>
      </p:sp>
      <p:sp>
        <p:nvSpPr>
          <p:cNvPr id="26" name="AutoShape 4" descr="Details are in the caption following the image">
            <a:extLst>
              <a:ext uri="{FF2B5EF4-FFF2-40B4-BE49-F238E27FC236}">
                <a16:creationId xmlns:a16="http://schemas.microsoft.com/office/drawing/2014/main" id="{D3C1BCB9-A597-5DE4-D12A-96D2582D33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Main graphic">
            <a:extLst>
              <a:ext uri="{FF2B5EF4-FFF2-40B4-BE49-F238E27FC236}">
                <a16:creationId xmlns:a16="http://schemas.microsoft.com/office/drawing/2014/main" id="{B786C395-2800-CA83-13DF-F9333BFF03E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01899" y="2432445"/>
            <a:ext cx="3738914" cy="32567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7755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23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Vector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/>
              <p:nvPr/>
            </p:nvSpPr>
            <p:spPr>
              <a:xfrm>
                <a:off x="5943600" y="1840673"/>
                <a:ext cx="5753657" cy="3738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lang="ko-KR" altLang="en-US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𝜺</m:t>
                    </m:r>
                    <m:r>
                      <a:rPr lang="en-US" altLang="ko-KR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−</m:t>
                    </m:r>
                    <m:r>
                      <a:rPr lang="en-US" altLang="ko-KR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𝑺𝑽𝑹</m:t>
                    </m:r>
                  </m:oMath>
                </a14:m>
                <a:endParaRPr lang="en-US" altLang="ko-KR" sz="1600" b="1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Ridge-Regression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처럼 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loss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함수와 모형의 단순화인 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Flatness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가 중요함 </a:t>
                </a:r>
                <a:endParaRPr lang="en-US" altLang="ko-KR" sz="1600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하지만 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loss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함수를 보면 파란박스로 표시된 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Ridge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regression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과 다르게 </a:t>
                </a:r>
                <a:r>
                  <a:rPr lang="ko-KR" altLang="en-US" sz="1600" dirty="0" err="1">
                    <a:solidFill>
                      <a:srgbClr val="3F3F3F"/>
                    </a:solidFill>
                    <a:latin typeface="+mj-ea"/>
                    <a:ea typeface="+mj-ea"/>
                  </a:rPr>
                  <a:t>빨간박스로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 표시된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𝜺</m:t>
                    </m:r>
                  </m:oMath>
                </a14:m>
                <a:r>
                  <a:rPr lang="en-US" altLang="ko-KR" sz="1600" dirty="0"/>
                  <a:t>-tube</a:t>
                </a:r>
                <a:r>
                  <a:rPr lang="ko-KR" altLang="en-US" sz="1600" dirty="0"/>
                  <a:t>안에는 </a:t>
                </a:r>
                <a:r>
                  <a:rPr lang="en-US" altLang="ko-KR" sz="1600" dirty="0"/>
                  <a:t>penalty</a:t>
                </a:r>
                <a:r>
                  <a:rPr lang="ko-KR" altLang="en-US" sz="1600" dirty="0"/>
                  <a:t>를 부여하지 않음을 알 수 있음</a:t>
                </a:r>
                <a:endParaRPr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𝜺</m:t>
                    </m:r>
                  </m:oMath>
                </a14:m>
                <a:r>
                  <a:rPr lang="en-US" altLang="ko-KR" sz="1600" dirty="0"/>
                  <a:t>-tube</a:t>
                </a:r>
                <a:r>
                  <a:rPr lang="ko-KR" altLang="en-US" sz="1600" dirty="0"/>
                  <a:t>의 </a:t>
                </a:r>
                <a:r>
                  <a:rPr lang="en-US" altLang="ko-KR" sz="1600" dirty="0"/>
                  <a:t>loss</a:t>
                </a:r>
                <a:r>
                  <a:rPr lang="ko-KR" altLang="en-US" sz="1600" dirty="0"/>
                  <a:t>함수를</a:t>
                </a:r>
                <a:r>
                  <a:rPr lang="en-US" altLang="ko-KR" sz="1600" dirty="0"/>
                  <a:t> hinge loss</a:t>
                </a:r>
                <a:r>
                  <a:rPr lang="ko-KR" altLang="en-US" sz="1600" dirty="0"/>
                  <a:t>라고 부르기도 함</a:t>
                </a:r>
                <a:endParaRPr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이러한 </a:t>
                </a:r>
                <a:r>
                  <a:rPr lang="en-US" altLang="ko-KR" sz="1600" dirty="0"/>
                  <a:t>hinge loss</a:t>
                </a:r>
                <a:r>
                  <a:rPr lang="ko-KR" altLang="en-US" sz="1600" dirty="0"/>
                  <a:t>는 </a:t>
                </a:r>
                <a:r>
                  <a:rPr lang="en-US" altLang="ko-KR" sz="1600" dirty="0"/>
                  <a:t>outlier</a:t>
                </a:r>
                <a:r>
                  <a:rPr lang="ko-KR" altLang="en-US" sz="1600" dirty="0"/>
                  <a:t>에 덜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민감하게 반응하고</a:t>
                </a:r>
                <a:r>
                  <a:rPr lang="en-US" altLang="ko-KR" sz="1600" dirty="0"/>
                  <a:t> noise</a:t>
                </a:r>
                <a:r>
                  <a:rPr lang="ko-KR" altLang="en-US" sz="1600" dirty="0"/>
                  <a:t>에는 강건하게 대응 하는 것이 특징임</a:t>
                </a:r>
                <a:endParaRPr lang="en-US" altLang="ko-KR" sz="1600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1600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840673"/>
                <a:ext cx="5753657" cy="3738011"/>
              </a:xfrm>
              <a:prstGeom prst="rect">
                <a:avLst/>
              </a:prstGeom>
              <a:blipFill>
                <a:blip r:embed="rId3"/>
                <a:stretch>
                  <a:fillRect l="-424" r="-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4" descr="Details are in the caption following the image">
            <a:extLst>
              <a:ext uri="{FF2B5EF4-FFF2-40B4-BE49-F238E27FC236}">
                <a16:creationId xmlns:a16="http://schemas.microsoft.com/office/drawing/2014/main" id="{D3C1BCB9-A597-5DE4-D12A-96D2582D33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242227-D09F-5365-D390-28658EFA0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27" y="1850645"/>
            <a:ext cx="4427296" cy="17637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25F79C5-D466-C967-0D0A-5A119C3AE1DF}"/>
              </a:ext>
            </a:extLst>
          </p:cNvPr>
          <p:cNvSpPr/>
          <p:nvPr/>
        </p:nvSpPr>
        <p:spPr>
          <a:xfrm>
            <a:off x="3348596" y="2062130"/>
            <a:ext cx="1320805" cy="1225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F7C890E-EC4D-5FB0-9D8D-52596779F208}"/>
              </a:ext>
            </a:extLst>
          </p:cNvPr>
          <p:cNvCxnSpPr>
            <a:cxnSpLocks/>
          </p:cNvCxnSpPr>
          <p:nvPr/>
        </p:nvCxnSpPr>
        <p:spPr>
          <a:xfrm flipV="1">
            <a:off x="1219200" y="3134185"/>
            <a:ext cx="212309" cy="46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2BE080-EFF7-648F-5CBC-EC74EEF99B69}"/>
                  </a:ext>
                </a:extLst>
              </p:cNvPr>
              <p:cNvSpPr txBox="1"/>
              <p:nvPr/>
            </p:nvSpPr>
            <p:spPr>
              <a:xfrm>
                <a:off x="633364" y="3644310"/>
                <a:ext cx="9999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𝜺</m:t>
                    </m:r>
                  </m:oMath>
                </a14:m>
                <a:r>
                  <a:rPr lang="en-US" altLang="ko-KR" sz="1600" dirty="0"/>
                  <a:t>-tube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2BE080-EFF7-648F-5CBC-EC74EEF99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64" y="3644310"/>
                <a:ext cx="999944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이차 함수 - 위키백과, 우리 모두의 백과사전">
            <a:extLst>
              <a:ext uri="{FF2B5EF4-FFF2-40B4-BE49-F238E27FC236}">
                <a16:creationId xmlns:a16="http://schemas.microsoft.com/office/drawing/2014/main" id="{9FC6D7EA-1EBB-6A0F-29D8-2761F17C4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51" y="3891752"/>
            <a:ext cx="1311691" cy="108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414AB-46C8-6CB4-987A-611656545918}"/>
              </a:ext>
            </a:extLst>
          </p:cNvPr>
          <p:cNvSpPr/>
          <p:nvPr/>
        </p:nvSpPr>
        <p:spPr>
          <a:xfrm>
            <a:off x="3314936" y="3825909"/>
            <a:ext cx="1354465" cy="116137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20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24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Vector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/>
              <p:nvPr/>
            </p:nvSpPr>
            <p:spPr>
              <a:xfrm>
                <a:off x="7184001" y="2360552"/>
                <a:ext cx="4647563" cy="302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𝑺𝑽𝑹</m:t>
                    </m:r>
                    <m:r>
                      <a:rPr lang="ko-KR" altLang="en-US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의</m:t>
                    </m:r>
                  </m:oMath>
                </a14:m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공식화 </a:t>
                </a:r>
                <a:endParaRPr lang="en-US" altLang="ko-KR" sz="1600" b="1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선형회귀식에 해당됨</a:t>
                </a:r>
                <a:endParaRPr lang="en-US" altLang="ko-KR" sz="1600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모형 단순화부분이 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SVM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에서는 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margin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을 크게 하는 것인데 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SVR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에서는 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Flatness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를 크게 하는 것임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	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아래 그림의</a:t>
                </a:r>
                <a:r>
                  <a:rPr lang="en-US" altLang="ko-KR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600" dirty="0" err="1">
                    <a:solidFill>
                      <a:srgbClr val="3F3F3F"/>
                    </a:solidFill>
                    <a:latin typeface="+mj-ea"/>
                    <a:ea typeface="+mj-ea"/>
                  </a:rPr>
                  <a:t>빨간선을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 기준으로</a:t>
                </a:r>
                <a:r>
                  <a:rPr lang="ko-KR" altLang="en-US" sz="1600" b="1" dirty="0">
                    <a:solidFill>
                      <a:srgbClr val="3F3F3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ko-KR" sz="1600" dirty="0"/>
                  <a:t>-tube</a:t>
                </a:r>
                <a:r>
                  <a:rPr lang="ko-KR" altLang="en-US" sz="1600" dirty="0"/>
                  <a:t>의 아래에 있는 점이 </a:t>
                </a:r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ko-KR" altLang="en-US" sz="16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이</m:t>
                    </m:r>
                  </m:oMath>
                </a14:m>
                <a:r>
                  <a:rPr lang="ko-KR" altLang="en-US" sz="1600" dirty="0">
                    <a:solidFill>
                      <a:srgbClr val="3F3F3F"/>
                    </a:solidFill>
                    <a:latin typeface="+mj-ea"/>
                    <a:ea typeface="+mj-ea"/>
                  </a:rPr>
                  <a:t>고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ko-KR" sz="1600" dirty="0"/>
                  <a:t>-tube</a:t>
                </a:r>
                <a:r>
                  <a:rPr lang="ko-KR" altLang="en-US" sz="1600" dirty="0"/>
                  <a:t>에 위에 있는 점이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16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ko-KR" altLang="en-US" sz="16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임</m:t>
                    </m:r>
                  </m:oMath>
                </a14:m>
                <a:endParaRPr lang="en-US" altLang="ko-KR" sz="1600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001" y="2360552"/>
                <a:ext cx="4647563" cy="3021212"/>
              </a:xfrm>
              <a:prstGeom prst="rect">
                <a:avLst/>
              </a:prstGeom>
              <a:blipFill>
                <a:blip r:embed="rId3"/>
                <a:stretch>
                  <a:fillRect l="-524" b="-1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utoShape 4" descr="Details are in the caption following the image">
            <a:extLst>
              <a:ext uri="{FF2B5EF4-FFF2-40B4-BE49-F238E27FC236}">
                <a16:creationId xmlns:a16="http://schemas.microsoft.com/office/drawing/2014/main" id="{D3C1BCB9-A597-5DE4-D12A-96D2582D33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1974" y="26020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D931FC-4471-7650-1DC7-E87A566F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084233"/>
            <a:ext cx="1685136" cy="31675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3EDD818-EC17-230F-6029-1FD9C58F062E}"/>
              </a:ext>
            </a:extLst>
          </p:cNvPr>
          <p:cNvSpPr/>
          <p:nvPr/>
        </p:nvSpPr>
        <p:spPr>
          <a:xfrm>
            <a:off x="2652088" y="2103151"/>
            <a:ext cx="283779" cy="263084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8074538-4FB2-0048-B0C4-FF14CE10422B}"/>
              </a:ext>
            </a:extLst>
          </p:cNvPr>
          <p:cNvSpPr/>
          <p:nvPr/>
        </p:nvSpPr>
        <p:spPr>
          <a:xfrm>
            <a:off x="1965763" y="1987868"/>
            <a:ext cx="389932" cy="378367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0E63FF-60D4-8CF6-F67F-66B8A30D342D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>
            <a:off x="1807913" y="1643861"/>
            <a:ext cx="352816" cy="344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B18A94-F374-7A2F-7213-4030DCD3CE78}"/>
              </a:ext>
            </a:extLst>
          </p:cNvPr>
          <p:cNvSpPr txBox="1"/>
          <p:nvPr/>
        </p:nvSpPr>
        <p:spPr>
          <a:xfrm>
            <a:off x="1386254" y="1305307"/>
            <a:ext cx="843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미지수</a:t>
            </a:r>
            <a:endParaRPr lang="ko-KR" altLang="en-US" sz="16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AEE19C8-05DA-7F8B-F395-6DC55D266CEB}"/>
              </a:ext>
            </a:extLst>
          </p:cNvPr>
          <p:cNvCxnSpPr>
            <a:cxnSpLocks/>
            <a:stCxn id="18" idx="2"/>
            <a:endCxn id="10" idx="0"/>
          </p:cNvCxnSpPr>
          <p:nvPr/>
        </p:nvCxnSpPr>
        <p:spPr>
          <a:xfrm>
            <a:off x="1807913" y="1643861"/>
            <a:ext cx="986065" cy="459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D4E0BB1A-4DE0-C1B2-4BCE-D0FC93DE8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782" y="2787981"/>
            <a:ext cx="2504835" cy="16716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05165B7-E739-D091-0903-618648CF0B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50" r="3648" b="33877"/>
          <a:stretch/>
        </p:blipFill>
        <p:spPr>
          <a:xfrm>
            <a:off x="219518" y="2786220"/>
            <a:ext cx="3107367" cy="71262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DA82A6-4202-846A-0607-4F9B0A6CBB43}"/>
              </a:ext>
            </a:extLst>
          </p:cNvPr>
          <p:cNvSpPr/>
          <p:nvPr/>
        </p:nvSpPr>
        <p:spPr>
          <a:xfrm>
            <a:off x="2581160" y="2769104"/>
            <a:ext cx="745725" cy="7297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132F9D6-B857-7CF3-DE77-9F33A62AF346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2954023" y="3498840"/>
            <a:ext cx="132983" cy="250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982CB6-7C07-5B88-3C30-8B312B3C120B}"/>
              </a:ext>
            </a:extLst>
          </p:cNvPr>
          <p:cNvSpPr txBox="1"/>
          <p:nvPr/>
        </p:nvSpPr>
        <p:spPr>
          <a:xfrm>
            <a:off x="2865064" y="3828904"/>
            <a:ext cx="1299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모형 단순화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E6C72E-A6F0-18BC-6FF6-FA700D7AB692}"/>
              </a:ext>
            </a:extLst>
          </p:cNvPr>
          <p:cNvSpPr/>
          <p:nvPr/>
        </p:nvSpPr>
        <p:spPr>
          <a:xfrm>
            <a:off x="1250989" y="2769389"/>
            <a:ext cx="1170192" cy="7297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750EB72-14B9-ABBC-47E2-CF23B77E63C2}"/>
              </a:ext>
            </a:extLst>
          </p:cNvPr>
          <p:cNvCxnSpPr>
            <a:cxnSpLocks/>
          </p:cNvCxnSpPr>
          <p:nvPr/>
        </p:nvCxnSpPr>
        <p:spPr>
          <a:xfrm flipV="1">
            <a:off x="1488935" y="3499125"/>
            <a:ext cx="265681" cy="2771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5112D5-80A1-2E10-9903-8188DC9F00CB}"/>
              </a:ext>
            </a:extLst>
          </p:cNvPr>
          <p:cNvSpPr txBox="1"/>
          <p:nvPr/>
        </p:nvSpPr>
        <p:spPr>
          <a:xfrm>
            <a:off x="903099" y="3818808"/>
            <a:ext cx="151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Loss</a:t>
            </a:r>
            <a:r>
              <a:rPr lang="ko-KR" altLang="en-US" sz="1600" dirty="0"/>
              <a:t>를 줄이기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845C50D-B0F1-4EE2-A685-15CBD8955756}"/>
              </a:ext>
            </a:extLst>
          </p:cNvPr>
          <p:cNvSpPr/>
          <p:nvPr/>
        </p:nvSpPr>
        <p:spPr>
          <a:xfrm>
            <a:off x="5682447" y="2720562"/>
            <a:ext cx="1170192" cy="7297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F24C432-56E2-EE3F-9A3F-729406EEC33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6151974" y="2422221"/>
            <a:ext cx="115569" cy="2983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0AEB188-D18B-F1A3-14F2-6CF3CE5D69FF}"/>
              </a:ext>
            </a:extLst>
          </p:cNvPr>
          <p:cNvSpPr txBox="1"/>
          <p:nvPr/>
        </p:nvSpPr>
        <p:spPr>
          <a:xfrm>
            <a:off x="5450717" y="2110326"/>
            <a:ext cx="151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Loss</a:t>
            </a:r>
            <a:r>
              <a:rPr lang="ko-KR" altLang="en-US" sz="1600" dirty="0"/>
              <a:t>를 줄이기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C46224D-69A1-75B8-FF3E-66FC86DEF40A}"/>
              </a:ext>
            </a:extLst>
          </p:cNvPr>
          <p:cNvSpPr/>
          <p:nvPr/>
        </p:nvSpPr>
        <p:spPr>
          <a:xfrm>
            <a:off x="4859521" y="2720562"/>
            <a:ext cx="652613" cy="688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F6C7091-41E3-5E8A-4950-80194591DB2E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4813614" y="2520189"/>
            <a:ext cx="394599" cy="200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6C2A797-1D8A-72C1-A130-91582691EA8C}"/>
              </a:ext>
            </a:extLst>
          </p:cNvPr>
          <p:cNvSpPr txBox="1"/>
          <p:nvPr/>
        </p:nvSpPr>
        <p:spPr>
          <a:xfrm>
            <a:off x="4164097" y="2181635"/>
            <a:ext cx="1299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모형 단순화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2380812-E103-85C3-2DA3-C0A1C4D6A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061" y="4531772"/>
            <a:ext cx="2569339" cy="190446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94AF147-4036-7B44-D883-1D9666B95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193" y="4793426"/>
            <a:ext cx="152265" cy="67348"/>
          </a:xfrm>
          <a:prstGeom prst="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7F27387-FEC4-E261-93BA-B0D2A7DF06A6}"/>
              </a:ext>
            </a:extLst>
          </p:cNvPr>
          <p:cNvCxnSpPr>
            <a:cxnSpLocks/>
          </p:cNvCxnSpPr>
          <p:nvPr/>
        </p:nvCxnSpPr>
        <p:spPr>
          <a:xfrm flipH="1">
            <a:off x="6349365" y="4847127"/>
            <a:ext cx="26" cy="274354"/>
          </a:xfrm>
          <a:prstGeom prst="line">
            <a:avLst/>
          </a:prstGeom>
          <a:ln>
            <a:solidFill>
              <a:srgbClr val="560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직선 화살표 연결선 2048">
            <a:extLst>
              <a:ext uri="{FF2B5EF4-FFF2-40B4-BE49-F238E27FC236}">
                <a16:creationId xmlns:a16="http://schemas.microsoft.com/office/drawing/2014/main" id="{E0CE384A-3605-F27D-D833-03B512351802}"/>
              </a:ext>
            </a:extLst>
          </p:cNvPr>
          <p:cNvCxnSpPr>
            <a:cxnSpLocks/>
          </p:cNvCxnSpPr>
          <p:nvPr/>
        </p:nvCxnSpPr>
        <p:spPr>
          <a:xfrm flipV="1">
            <a:off x="6349391" y="4526387"/>
            <a:ext cx="407009" cy="45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5F911877-0BD1-E533-5EE3-A9CA21ADC9C7}"/>
                  </a:ext>
                </a:extLst>
              </p:cNvPr>
              <p:cNvSpPr txBox="1"/>
              <p:nvPr/>
            </p:nvSpPr>
            <p:spPr>
              <a:xfrm>
                <a:off x="6726386" y="4232648"/>
                <a:ext cx="415044" cy="369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80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8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8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53" name="TextBox 2052">
                <a:extLst>
                  <a:ext uri="{FF2B5EF4-FFF2-40B4-BE49-F238E27FC236}">
                    <a16:creationId xmlns:a16="http://schemas.microsoft.com/office/drawing/2014/main" id="{5F911877-0BD1-E533-5EE3-A9CA21ADC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386" y="4232648"/>
                <a:ext cx="415044" cy="369588"/>
              </a:xfrm>
              <a:prstGeom prst="rect">
                <a:avLst/>
              </a:prstGeom>
              <a:blipFill>
                <a:blip r:embed="rId9"/>
                <a:stretch>
                  <a:fillRect l="-1471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94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25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Vector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EE64DF-81C3-E774-8451-569F474C5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9" y="2321272"/>
            <a:ext cx="9283487" cy="25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903B0-D28B-B6B0-ED8B-3E1AB1EF4CD8}"/>
              </a:ext>
            </a:extLst>
          </p:cNvPr>
          <p:cNvSpPr txBox="1"/>
          <p:nvPr/>
        </p:nvSpPr>
        <p:spPr>
          <a:xfrm>
            <a:off x="851339" y="1782046"/>
            <a:ext cx="714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SVR</a:t>
            </a:r>
            <a:r>
              <a:rPr lang="ko-KR" altLang="en-US" b="1" dirty="0"/>
              <a:t>의 다양한 손실 함수</a:t>
            </a:r>
          </a:p>
        </p:txBody>
      </p:sp>
    </p:spTree>
    <p:extLst>
      <p:ext uri="{BB962C8B-B14F-4D97-AF65-F5344CB8AC3E}">
        <p14:creationId xmlns:p14="http://schemas.microsoft.com/office/powerpoint/2010/main" val="47365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26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Vector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903B0-D28B-B6B0-ED8B-3E1AB1EF4CD8}"/>
              </a:ext>
            </a:extLst>
          </p:cNvPr>
          <p:cNvSpPr txBox="1"/>
          <p:nvPr/>
        </p:nvSpPr>
        <p:spPr>
          <a:xfrm>
            <a:off x="3405352" y="1454781"/>
            <a:ext cx="714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SVR</a:t>
            </a:r>
            <a:r>
              <a:rPr lang="ko-KR" altLang="en-US" b="1" dirty="0"/>
              <a:t>의 여러 커널 함수 에 따른 추정 </a:t>
            </a:r>
            <a:r>
              <a:rPr lang="ko-KR" altLang="en-US" b="1" dirty="0" err="1"/>
              <a:t>회귀식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E2E37-A446-176D-46ED-18F1FEEB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006" y="2036350"/>
            <a:ext cx="572278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93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27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Vector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/>
              <p:nvPr/>
            </p:nvSpPr>
            <p:spPr>
              <a:xfrm>
                <a:off x="508001" y="1344552"/>
                <a:ext cx="10898114" cy="1161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𝑺𝑽𝑹</m:t>
                    </m:r>
                  </m:oMath>
                </a14:m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예시</a:t>
                </a:r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-1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Gamma</a:t>
                </a:r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</a:rPr>
                  <a:t> (=1/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b="1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ko-KR" sz="1600" b="1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가 클수록 복잡한 함수가 만들어짐</a:t>
                </a:r>
                <a:endParaRPr lang="en-US" altLang="ko-KR" sz="1600" b="1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가 클수록 주변부를 넓게 커버를 해서 선형회귀식과 가깝게 만들어짐</a:t>
                </a:r>
                <a:endParaRPr lang="en-US" altLang="ko-KR" sz="1600" b="1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1" y="1344552"/>
                <a:ext cx="10898114" cy="1161793"/>
              </a:xfrm>
              <a:prstGeom prst="rect">
                <a:avLst/>
              </a:prstGeom>
              <a:blipFill>
                <a:blip r:embed="rId3"/>
                <a:stretch>
                  <a:fillRect l="-224" b="-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CB082410-40D4-6677-6675-4CC31BC8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1" y="2659705"/>
            <a:ext cx="5543550" cy="36727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0EC3282-1EAA-842A-D17B-C07E360E23B0}"/>
              </a:ext>
            </a:extLst>
          </p:cNvPr>
          <p:cNvSpPr/>
          <p:nvPr/>
        </p:nvSpPr>
        <p:spPr>
          <a:xfrm>
            <a:off x="6039559" y="6162803"/>
            <a:ext cx="18415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048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28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Vector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/>
              <p:nvPr/>
            </p:nvSpPr>
            <p:spPr>
              <a:xfrm>
                <a:off x="508001" y="1344552"/>
                <a:ext cx="10898114" cy="1161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𝑺𝑽𝑹</m:t>
                    </m:r>
                  </m:oMath>
                </a14:m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예시</a:t>
                </a:r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-2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Cost</a:t>
                </a:r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가 클수록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+mj-ea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</m:oMath>
                </a14:m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가 </a:t>
                </a:r>
                <a:r>
                  <a:rPr lang="ko-KR" altLang="en-US" sz="1600" b="1" dirty="0" err="1">
                    <a:solidFill>
                      <a:srgbClr val="3F3F3F"/>
                    </a:solidFill>
                    <a:latin typeface="+mj-ea"/>
                    <a:ea typeface="+mj-ea"/>
                  </a:rPr>
                  <a:t>패널티를</a:t>
                </a:r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 많이 받아 복잡한 함수가 만들어짐</a:t>
                </a:r>
                <a:endParaRPr lang="en-US" altLang="ko-KR" sz="1600" b="1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</a:rPr>
                  <a:t>Cost</a:t>
                </a:r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</a:rPr>
                  <a:t>가 작을수록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</a:rPr>
                  <a:t>가 </a:t>
                </a:r>
                <a:r>
                  <a:rPr lang="ko-KR" altLang="en-US" sz="1600" b="1" dirty="0" err="1">
                    <a:solidFill>
                      <a:srgbClr val="3F3F3F"/>
                    </a:solidFill>
                    <a:latin typeface="+mj-ea"/>
                  </a:rPr>
                  <a:t>패널티가</a:t>
                </a:r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</a:rPr>
                  <a:t> 작아 선형에 가까운 함수가 만들어짐</a:t>
                </a:r>
                <a:endParaRPr lang="en-US" altLang="ko-KR" sz="1600" b="1" dirty="0">
                  <a:solidFill>
                    <a:srgbClr val="3F3F3F"/>
                  </a:solidFill>
                  <a:latin typeface="+mj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1" y="1344552"/>
                <a:ext cx="10898114" cy="1161793"/>
              </a:xfrm>
              <a:prstGeom prst="rect">
                <a:avLst/>
              </a:prstGeom>
              <a:blipFill>
                <a:blip r:embed="rId3"/>
                <a:stretch>
                  <a:fillRect l="-224"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95D3C873-F081-1E3B-0EBF-3490A24D9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182" y="3496419"/>
            <a:ext cx="2504835" cy="16716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54CC39-7322-273F-CF0D-64C86987146E}"/>
              </a:ext>
            </a:extLst>
          </p:cNvPr>
          <p:cNvSpPr/>
          <p:nvPr/>
        </p:nvSpPr>
        <p:spPr>
          <a:xfrm>
            <a:off x="2786847" y="3429000"/>
            <a:ext cx="1170192" cy="7297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F84FDB2-F546-5094-40EB-8F6A2376F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478" y="2665425"/>
            <a:ext cx="5458340" cy="36909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D28DAE-535F-1B73-6954-CF0FADA7C4DB}"/>
              </a:ext>
            </a:extLst>
          </p:cNvPr>
          <p:cNvSpPr/>
          <p:nvPr/>
        </p:nvSpPr>
        <p:spPr>
          <a:xfrm>
            <a:off x="7954248" y="6216980"/>
            <a:ext cx="18415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99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29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Vector</a:t>
            </a:r>
            <a:r>
              <a:rPr kumimoji="1"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Regression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/>
              <p:nvPr/>
            </p:nvSpPr>
            <p:spPr>
              <a:xfrm>
                <a:off x="508001" y="1344552"/>
                <a:ext cx="10898114" cy="1153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+mj-ea"/>
                      </a:rPr>
                      <m:t>𝑺𝑽𝑹</m:t>
                    </m:r>
                  </m:oMath>
                </a14:m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예시</a:t>
                </a:r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-3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ko-KR" altLang="en-US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이 작을수록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-tube</a:t>
                </a:r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  <a:ea typeface="+mj-ea"/>
                  </a:rPr>
                  <a:t>의 반경이 작아지니까 함수가 복잡해짐</a:t>
                </a:r>
                <a:endParaRPr lang="en-US" altLang="ko-KR" sz="1600" b="1" dirty="0">
                  <a:solidFill>
                    <a:srgbClr val="3F3F3F"/>
                  </a:solidFill>
                  <a:latin typeface="+mj-ea"/>
                  <a:ea typeface="+mj-ea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ko-KR" altLang="en-US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</a:rPr>
                  <a:t>이 클수록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</a:rPr>
                  <a:t>-tube</a:t>
                </a:r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</a:rPr>
                  <a:t>의 반경이 크니까 함수가 선형에</a:t>
                </a:r>
                <a:r>
                  <a:rPr lang="en-US" altLang="ko-KR" sz="1600" b="1" dirty="0">
                    <a:solidFill>
                      <a:srgbClr val="3F3F3F"/>
                    </a:solidFill>
                    <a:latin typeface="+mj-ea"/>
                  </a:rPr>
                  <a:t> </a:t>
                </a:r>
                <a:r>
                  <a:rPr lang="ko-KR" altLang="en-US" sz="1600" b="1" dirty="0">
                    <a:solidFill>
                      <a:srgbClr val="3F3F3F"/>
                    </a:solidFill>
                    <a:latin typeface="+mj-ea"/>
                  </a:rPr>
                  <a:t>가까운 함수가 만들어짐</a:t>
                </a:r>
                <a:endParaRPr lang="en-US" altLang="ko-KR" sz="1600" b="1" dirty="0">
                  <a:solidFill>
                    <a:srgbClr val="3F3F3F"/>
                  </a:solidFill>
                  <a:latin typeface="+mj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A870A0-CEB0-C624-124D-B13C81FBB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1" y="1344552"/>
                <a:ext cx="10898114" cy="1153393"/>
              </a:xfrm>
              <a:prstGeom prst="rect">
                <a:avLst/>
              </a:prstGeom>
              <a:blipFill>
                <a:blip r:embed="rId3"/>
                <a:stretch>
                  <a:fillRect l="-224" b="-5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D28DAE-535F-1B73-6954-CF0FADA7C4DB}"/>
              </a:ext>
            </a:extLst>
          </p:cNvPr>
          <p:cNvSpPr/>
          <p:nvPr/>
        </p:nvSpPr>
        <p:spPr>
          <a:xfrm>
            <a:off x="7954248" y="6216980"/>
            <a:ext cx="18415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8174C4-BD63-D265-6830-202D5C0F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0" y="2563421"/>
            <a:ext cx="5969649" cy="390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3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975F5-92A5-AAFD-F829-BFB5A85B8451}"/>
              </a:ext>
            </a:extLst>
          </p:cNvPr>
          <p:cNvSpPr txBox="1"/>
          <p:nvPr/>
        </p:nvSpPr>
        <p:spPr>
          <a:xfrm>
            <a:off x="800472" y="3613666"/>
            <a:ext cx="2513593" cy="86177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Linear</a:t>
            </a:r>
          </a:p>
          <a:p>
            <a:pPr algn="ctr"/>
            <a:r>
              <a:rPr lang="en-US" altLang="ko-KR" sz="2500" b="1" dirty="0"/>
              <a:t>Regression</a:t>
            </a:r>
            <a:endParaRPr lang="ko-KR" altLang="en-US" sz="2500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E2CBC83-945B-FF34-BD72-B0B21A2F753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314065" y="4044553"/>
            <a:ext cx="3254156" cy="1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0F1F63-CD1A-179D-E510-6A349F6593CD}"/>
              </a:ext>
            </a:extLst>
          </p:cNvPr>
          <p:cNvSpPr txBox="1"/>
          <p:nvPr/>
        </p:nvSpPr>
        <p:spPr>
          <a:xfrm>
            <a:off x="6598920" y="3806026"/>
            <a:ext cx="891540" cy="4770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500" b="1" dirty="0"/>
              <a:t>SVM</a:t>
            </a:r>
            <a:endParaRPr lang="ko-KR" altLang="en-US" sz="25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001FDC0-2EEC-EA2D-A9BA-15526CECA956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490460" y="3189327"/>
            <a:ext cx="1844040" cy="84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7428BF-1A1F-5545-BC72-A1F4C76859FD}"/>
              </a:ext>
            </a:extLst>
          </p:cNvPr>
          <p:cNvSpPr txBox="1"/>
          <p:nvPr/>
        </p:nvSpPr>
        <p:spPr>
          <a:xfrm>
            <a:off x="9334500" y="2758440"/>
            <a:ext cx="1890548" cy="86177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500" b="1" dirty="0"/>
              <a:t>Soft-margin</a:t>
            </a:r>
          </a:p>
          <a:p>
            <a:r>
              <a:rPr lang="en-US" altLang="ko-KR" sz="2500" b="1" dirty="0"/>
              <a:t>SVM</a:t>
            </a:r>
            <a:endParaRPr lang="ko-KR" altLang="en-US" sz="2500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20BDA89-E7E9-7752-E400-67C9D7E7354E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7490460" y="4044553"/>
            <a:ext cx="1844040" cy="915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301B3B-B398-0A27-2964-372FEB6135E3}"/>
              </a:ext>
            </a:extLst>
          </p:cNvPr>
          <p:cNvSpPr txBox="1"/>
          <p:nvPr/>
        </p:nvSpPr>
        <p:spPr>
          <a:xfrm>
            <a:off x="9334500" y="4529233"/>
            <a:ext cx="1890548" cy="86177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500" b="1" dirty="0"/>
              <a:t>Hard-margin</a:t>
            </a:r>
          </a:p>
          <a:p>
            <a:r>
              <a:rPr lang="en-US" altLang="ko-KR" sz="2500" b="1" dirty="0"/>
              <a:t>SVM</a:t>
            </a:r>
            <a:endParaRPr lang="ko-KR" altLang="en-US" sz="2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169AF-F64F-9A04-0306-02E6C1BDE169}"/>
              </a:ext>
            </a:extLst>
          </p:cNvPr>
          <p:cNvSpPr txBox="1"/>
          <p:nvPr/>
        </p:nvSpPr>
        <p:spPr>
          <a:xfrm>
            <a:off x="800472" y="1336297"/>
            <a:ext cx="74142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SVM</a:t>
            </a:r>
            <a:r>
              <a:rPr lang="ko-KR" altLang="en-US" sz="2200" b="1" dirty="0"/>
              <a:t>이란</a:t>
            </a:r>
            <a:r>
              <a:rPr lang="en-US" altLang="ko-KR" sz="2200" b="1" dirty="0"/>
              <a:t>?</a:t>
            </a:r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/>
              <a:t>데이터를 분류하는 최적</a:t>
            </a:r>
            <a:r>
              <a:rPr lang="en-US" altLang="ko-KR" b="1" dirty="0"/>
              <a:t>(margin</a:t>
            </a:r>
            <a:r>
              <a:rPr lang="ko-KR" altLang="en-US" b="1" dirty="0"/>
              <a:t>을 최대화</a:t>
            </a:r>
            <a:r>
              <a:rPr lang="en-US" altLang="ko-KR" b="1" dirty="0"/>
              <a:t>) </a:t>
            </a:r>
            <a:r>
              <a:rPr lang="ko-KR" altLang="en-US" b="1" dirty="0"/>
              <a:t>하는 선을 찾는 것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930854-D5CB-7928-12C6-6D42FF620AF1}"/>
              </a:ext>
            </a:extLst>
          </p:cNvPr>
          <p:cNvSpPr txBox="1"/>
          <p:nvPr/>
        </p:nvSpPr>
        <p:spPr>
          <a:xfrm>
            <a:off x="3325703" y="4044553"/>
            <a:ext cx="3230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Margin</a:t>
            </a:r>
            <a:r>
              <a:rPr lang="ko-KR" altLang="en-US" sz="1000" b="1" dirty="0"/>
              <a:t>을 이용하여 </a:t>
            </a:r>
            <a:r>
              <a:rPr lang="ko-KR" altLang="en-US" sz="1000" b="1" dirty="0" err="1"/>
              <a:t>초평면</a:t>
            </a:r>
            <a:r>
              <a:rPr lang="en-US" altLang="ko-KR" sz="1000" b="1" dirty="0"/>
              <a:t>(hyper plane)</a:t>
            </a:r>
            <a:r>
              <a:rPr lang="ko-KR" altLang="en-US" sz="1000" b="1" dirty="0"/>
              <a:t>을 생성해 분류</a:t>
            </a:r>
          </a:p>
        </p:txBody>
      </p:sp>
    </p:spTree>
    <p:extLst>
      <p:ext uri="{BB962C8B-B14F-4D97-AF65-F5344CB8AC3E}">
        <p14:creationId xmlns:p14="http://schemas.microsoft.com/office/powerpoint/2010/main" val="1931483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30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ko-KR" sz="3200" b="1" dirty="0">
                <a:solidFill>
                  <a:schemeClr val="bg1"/>
                </a:solidFill>
                <a:latin typeface="+mn-ea"/>
              </a:rPr>
              <a:t>References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>
                <a:solidFill>
                  <a:schemeClr val="bg1"/>
                </a:solidFill>
                <a:latin typeface="+mj-ea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D28DAE-535F-1B73-6954-CF0FADA7C4DB}"/>
              </a:ext>
            </a:extLst>
          </p:cNvPr>
          <p:cNvSpPr/>
          <p:nvPr/>
        </p:nvSpPr>
        <p:spPr>
          <a:xfrm>
            <a:off x="7954248" y="6216980"/>
            <a:ext cx="18415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83C78-E357-F929-4F05-382C1132F584}"/>
              </a:ext>
            </a:extLst>
          </p:cNvPr>
          <p:cNvSpPr txBox="1"/>
          <p:nvPr/>
        </p:nvSpPr>
        <p:spPr>
          <a:xfrm>
            <a:off x="693683" y="1292772"/>
            <a:ext cx="105187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강필성교수님 강의자료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hlinkClick r:id="rId3"/>
              </a:rPr>
              <a:t>https://www.google.co.kr/search?q=xor+shatter&amp;tbm=isch&amp;hl=en&amp;chips=q:xor+shatter,online_chips:vc+dimension:kiEk9JZSdrY%3D&amp;sa=X&amp;ved=2ahUKEwibk8X_6fj6AhVVS_UHHXJ5ASQQ4lYoAXoECAEQIg&amp;biw=2011&amp;bih=1038#imgrc=M1NOPV6mv3qdsM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hlinkClick r:id="rId4"/>
              </a:rPr>
              <a:t>https://nickcdryan.com/2017/06/18/statistical-learning-theory-vc-dimension/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0326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CC8EFE-65C8-1547-B7D8-3FBA3CFE7DFE}"/>
              </a:ext>
            </a:extLst>
          </p:cNvPr>
          <p:cNvSpPr/>
          <p:nvPr/>
        </p:nvSpPr>
        <p:spPr>
          <a:xfrm>
            <a:off x="0" y="-34774"/>
            <a:ext cx="12192000" cy="6858000"/>
          </a:xfrm>
          <a:prstGeom prst="rect">
            <a:avLst/>
          </a:prstGeom>
          <a:solidFill>
            <a:srgbClr val="89202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AA856-C877-654C-AC6A-49AC19B18AF5}"/>
              </a:ext>
            </a:extLst>
          </p:cNvPr>
          <p:cNvSpPr txBox="1"/>
          <p:nvPr/>
        </p:nvSpPr>
        <p:spPr>
          <a:xfrm>
            <a:off x="8977449" y="6423116"/>
            <a:ext cx="3229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soohochoi@korea.ac.kr</a:t>
            </a:r>
            <a:endParaRPr kumimoji="1" lang="x-none" altLang="en-US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908D3-2A54-0A42-947F-FE0C28DA3035}"/>
              </a:ext>
            </a:extLst>
          </p:cNvPr>
          <p:cNvSpPr txBox="1"/>
          <p:nvPr/>
        </p:nvSpPr>
        <p:spPr>
          <a:xfrm>
            <a:off x="4405992" y="2864286"/>
            <a:ext cx="33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>
                <a:solidFill>
                  <a:schemeClr val="bg1"/>
                </a:solidFill>
                <a:latin typeface="맑은 고딕" panose="020B0503020000020004" pitchFamily="50" charset="-127"/>
              </a:rPr>
              <a:t>감사합니다</a:t>
            </a:r>
            <a:r>
              <a:rPr kumimoji="1"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  <a:endParaRPr kumimoji="1" lang="ko-Kore-KR" altLang="en-US" sz="48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4F6194B-C411-D3F7-F76F-0CCAB431B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918" y="2864286"/>
            <a:ext cx="3149962" cy="27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41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4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870A0-CEB0-C624-124D-B13C81FBB26F}"/>
              </a:ext>
            </a:extLst>
          </p:cNvPr>
          <p:cNvSpPr txBox="1"/>
          <p:nvPr/>
        </p:nvSpPr>
        <p:spPr>
          <a:xfrm>
            <a:off x="4375171" y="1393316"/>
            <a:ext cx="929195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+mj-ea"/>
                <a:ea typeface="+mj-ea"/>
              </a:rPr>
              <a:t>어떤 선이 가장 좋은 선일까</a:t>
            </a:r>
            <a:r>
              <a:rPr lang="en-US" altLang="ko-KR" sz="2000" b="1" dirty="0">
                <a:solidFill>
                  <a:srgbClr val="3F3F3F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A478D8C-3070-0EE3-948D-D57EDEA8D652}"/>
              </a:ext>
            </a:extLst>
          </p:cNvPr>
          <p:cNvSpPr/>
          <p:nvPr/>
        </p:nvSpPr>
        <p:spPr>
          <a:xfrm>
            <a:off x="4679760" y="3607367"/>
            <a:ext cx="244983" cy="244983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A34FDA0-E28D-753D-587A-067E30AFCFDD}"/>
              </a:ext>
            </a:extLst>
          </p:cNvPr>
          <p:cNvSpPr/>
          <p:nvPr/>
        </p:nvSpPr>
        <p:spPr>
          <a:xfrm>
            <a:off x="3978720" y="3222454"/>
            <a:ext cx="244983" cy="244983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6D66C26-BAC8-9C06-EA8D-27FFA53D4110}"/>
              </a:ext>
            </a:extLst>
          </p:cNvPr>
          <p:cNvSpPr/>
          <p:nvPr/>
        </p:nvSpPr>
        <p:spPr>
          <a:xfrm>
            <a:off x="4360956" y="4291938"/>
            <a:ext cx="244983" cy="244983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2480F37-DCFC-471D-8161-126AF1BDC6BF}"/>
              </a:ext>
            </a:extLst>
          </p:cNvPr>
          <p:cNvCxnSpPr>
            <a:cxnSpLocks/>
          </p:cNvCxnSpPr>
          <p:nvPr/>
        </p:nvCxnSpPr>
        <p:spPr>
          <a:xfrm flipH="1">
            <a:off x="2936598" y="2743200"/>
            <a:ext cx="644437" cy="30467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D95914F-00BA-3F3C-C059-1AE2C2F7569B}"/>
              </a:ext>
            </a:extLst>
          </p:cNvPr>
          <p:cNvCxnSpPr>
            <a:cxnSpLocks/>
          </p:cNvCxnSpPr>
          <p:nvPr/>
        </p:nvCxnSpPr>
        <p:spPr>
          <a:xfrm>
            <a:off x="1329912" y="3620596"/>
            <a:ext cx="4146423" cy="158766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0EBF9E2-BFB1-C35B-84B4-FE076E9C1CB0}"/>
              </a:ext>
            </a:extLst>
          </p:cNvPr>
          <p:cNvSpPr txBox="1"/>
          <p:nvPr/>
        </p:nvSpPr>
        <p:spPr>
          <a:xfrm>
            <a:off x="1121793" y="3335930"/>
            <a:ext cx="34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1DFA52-C0C4-FCF3-9275-75DC013E5AEB}"/>
              </a:ext>
            </a:extLst>
          </p:cNvPr>
          <p:cNvSpPr txBox="1"/>
          <p:nvPr/>
        </p:nvSpPr>
        <p:spPr>
          <a:xfrm>
            <a:off x="1885039" y="2612806"/>
            <a:ext cx="34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937031-D297-0AA4-199A-81201640DA7F}"/>
              </a:ext>
            </a:extLst>
          </p:cNvPr>
          <p:cNvSpPr txBox="1"/>
          <p:nvPr/>
        </p:nvSpPr>
        <p:spPr>
          <a:xfrm>
            <a:off x="3439371" y="2297289"/>
            <a:ext cx="34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F674EF5-8380-2913-3BA3-145DB40D9F4F}"/>
              </a:ext>
            </a:extLst>
          </p:cNvPr>
          <p:cNvCxnSpPr/>
          <p:nvPr/>
        </p:nvCxnSpPr>
        <p:spPr>
          <a:xfrm>
            <a:off x="2173352" y="3005154"/>
            <a:ext cx="2224468" cy="278477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B5487EC7-24A0-7014-34BD-4D0436E38255}"/>
              </a:ext>
            </a:extLst>
          </p:cNvPr>
          <p:cNvSpPr/>
          <p:nvPr/>
        </p:nvSpPr>
        <p:spPr>
          <a:xfrm rot="21384920">
            <a:off x="991109" y="4485252"/>
            <a:ext cx="244983" cy="244983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38AD04A1-6960-3691-CC4C-97C6AEC4606C}"/>
              </a:ext>
            </a:extLst>
          </p:cNvPr>
          <p:cNvSpPr/>
          <p:nvPr/>
        </p:nvSpPr>
        <p:spPr>
          <a:xfrm>
            <a:off x="1454786" y="5039118"/>
            <a:ext cx="244983" cy="244983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2BD3B4A3-0EC7-23FC-F5A9-56884842ED2F}"/>
              </a:ext>
            </a:extLst>
          </p:cNvPr>
          <p:cNvSpPr/>
          <p:nvPr/>
        </p:nvSpPr>
        <p:spPr>
          <a:xfrm rot="21384920">
            <a:off x="1850602" y="4232505"/>
            <a:ext cx="244983" cy="244983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0DA99266-053C-F9E1-9FBB-2356A1BC6B9E}"/>
              </a:ext>
            </a:extLst>
          </p:cNvPr>
          <p:cNvSpPr/>
          <p:nvPr/>
        </p:nvSpPr>
        <p:spPr>
          <a:xfrm>
            <a:off x="2240788" y="4976511"/>
            <a:ext cx="244983" cy="244983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0110BFD-910C-E243-B00B-F24825DA6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060"/>
          <a:stretch/>
        </p:blipFill>
        <p:spPr>
          <a:xfrm>
            <a:off x="7267259" y="2425086"/>
            <a:ext cx="340875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끝판왕 유성 복싱 다이어트 WBC세계 타이틀 출신!(온천동) : 네이버 블로그">
            <a:extLst>
              <a:ext uri="{FF2B5EF4-FFF2-40B4-BE49-F238E27FC236}">
                <a16:creationId xmlns:a16="http://schemas.microsoft.com/office/drawing/2014/main" id="{836EB770-0618-FAFC-DF3D-EDFC13629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1"/>
            <a:ext cx="12192000" cy="582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5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14C19-2B54-D977-9B88-ADAED48FE1E1}"/>
              </a:ext>
            </a:extLst>
          </p:cNvPr>
          <p:cNvSpPr txBox="1"/>
          <p:nvPr/>
        </p:nvSpPr>
        <p:spPr>
          <a:xfrm>
            <a:off x="4669406" y="1404311"/>
            <a:ext cx="7282340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rgbClr val="3F3F3F"/>
              </a:solidFill>
              <a:latin typeface="+mj-ea"/>
              <a:ea typeface="+mj-ea"/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7C1BA1B2-CF5B-EE15-7D84-C5D908CE6445}"/>
              </a:ext>
            </a:extLst>
          </p:cNvPr>
          <p:cNvSpPr/>
          <p:nvPr/>
        </p:nvSpPr>
        <p:spPr>
          <a:xfrm>
            <a:off x="6908829" y="2590239"/>
            <a:ext cx="2164907" cy="1358093"/>
          </a:xfrm>
          <a:prstGeom prst="wedgeEllipseCallout">
            <a:avLst>
              <a:gd name="adj1" fmla="val -22473"/>
              <a:gd name="adj2" fmla="val 696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아니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번이다 애송이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~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Picture 2" descr="홍수몬 (포켓몬) | 포켓몬 위키 | Fandom">
            <a:extLst>
              <a:ext uri="{FF2B5EF4-FFF2-40B4-BE49-F238E27FC236}">
                <a16:creationId xmlns:a16="http://schemas.microsoft.com/office/drawing/2014/main" id="{C5ED0302-A782-1474-88F4-147EB097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18" y="4250522"/>
            <a:ext cx="2049191" cy="20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558760D4-1E85-FC38-CD76-5A1D8033164E}"/>
              </a:ext>
            </a:extLst>
          </p:cNvPr>
          <p:cNvSpPr/>
          <p:nvPr/>
        </p:nvSpPr>
        <p:spPr>
          <a:xfrm>
            <a:off x="2237173" y="2484645"/>
            <a:ext cx="3293370" cy="1591763"/>
          </a:xfrm>
          <a:prstGeom prst="wedgeEllipseCallout">
            <a:avLst>
              <a:gd name="adj1" fmla="val 4073"/>
              <a:gd name="adj2" fmla="val 627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번이 </a:t>
            </a:r>
            <a:r>
              <a:rPr lang="ko-KR" altLang="en-US" sz="1600" b="1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정답이닷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2" descr="시라소몬 (포켓몬) | 포켓몬 위키 | Fandom">
            <a:extLst>
              <a:ext uri="{FF2B5EF4-FFF2-40B4-BE49-F238E27FC236}">
                <a16:creationId xmlns:a16="http://schemas.microsoft.com/office/drawing/2014/main" id="{B24BCD91-ADF2-BD1D-D1FF-3315E5A3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14" y="4250522"/>
            <a:ext cx="1953840" cy="1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84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6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870A0-CEB0-C624-124D-B13C81FBB26F}"/>
              </a:ext>
            </a:extLst>
          </p:cNvPr>
          <p:cNvSpPr txBox="1"/>
          <p:nvPr/>
        </p:nvSpPr>
        <p:spPr>
          <a:xfrm>
            <a:off x="1474577" y="1753920"/>
            <a:ext cx="9291956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3F3F3F"/>
                </a:solidFill>
                <a:latin typeface="+mj-ea"/>
                <a:ea typeface="+mj-ea"/>
              </a:rPr>
              <a:t>왜 </a:t>
            </a:r>
            <a:r>
              <a:rPr lang="en-US" altLang="ko-KR" sz="2000" b="1" dirty="0">
                <a:solidFill>
                  <a:srgbClr val="3F3F3F"/>
                </a:solidFill>
                <a:latin typeface="+mj-ea"/>
                <a:ea typeface="+mj-ea"/>
              </a:rPr>
              <a:t>1</a:t>
            </a:r>
            <a:r>
              <a:rPr lang="ko-KR" altLang="en-US" sz="2000" b="1" dirty="0">
                <a:solidFill>
                  <a:srgbClr val="3F3F3F"/>
                </a:solidFill>
                <a:latin typeface="+mj-ea"/>
                <a:ea typeface="+mj-ea"/>
              </a:rPr>
              <a:t>번 선이 좋은 선일까요</a:t>
            </a:r>
            <a:r>
              <a:rPr lang="en-US" altLang="ko-KR" sz="2000" b="1" dirty="0">
                <a:solidFill>
                  <a:srgbClr val="3F3F3F"/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F9DA5136-BD7C-05D2-45E4-8A4914080D73}"/>
              </a:ext>
            </a:extLst>
          </p:cNvPr>
          <p:cNvSpPr/>
          <p:nvPr/>
        </p:nvSpPr>
        <p:spPr>
          <a:xfrm rot="21384920">
            <a:off x="1457441" y="4375698"/>
            <a:ext cx="244983" cy="244983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178BDE2-2D38-9BBC-38F2-F1FA406F04B0}"/>
              </a:ext>
            </a:extLst>
          </p:cNvPr>
          <p:cNvSpPr/>
          <p:nvPr/>
        </p:nvSpPr>
        <p:spPr>
          <a:xfrm>
            <a:off x="1921118" y="4929564"/>
            <a:ext cx="244983" cy="244983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5ADFE66-D471-A63E-0A32-203874E164EB}"/>
              </a:ext>
            </a:extLst>
          </p:cNvPr>
          <p:cNvSpPr/>
          <p:nvPr/>
        </p:nvSpPr>
        <p:spPr>
          <a:xfrm rot="21384920">
            <a:off x="2288020" y="4253206"/>
            <a:ext cx="244983" cy="244983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8FA198A-CEEF-8A34-D46A-D2D0EF22122B}"/>
              </a:ext>
            </a:extLst>
          </p:cNvPr>
          <p:cNvSpPr/>
          <p:nvPr/>
        </p:nvSpPr>
        <p:spPr>
          <a:xfrm>
            <a:off x="2707120" y="4866957"/>
            <a:ext cx="244983" cy="244983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FA478D8C-3070-0EE3-948D-D57EDEA8D652}"/>
              </a:ext>
            </a:extLst>
          </p:cNvPr>
          <p:cNvSpPr/>
          <p:nvPr/>
        </p:nvSpPr>
        <p:spPr>
          <a:xfrm>
            <a:off x="5146092" y="3497813"/>
            <a:ext cx="244983" cy="244983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3A34FDA0-E28D-753D-587A-067E30AFCFDD}"/>
              </a:ext>
            </a:extLst>
          </p:cNvPr>
          <p:cNvSpPr/>
          <p:nvPr/>
        </p:nvSpPr>
        <p:spPr>
          <a:xfrm>
            <a:off x="4445052" y="3112900"/>
            <a:ext cx="244983" cy="244983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A6D66C26-BAC8-9C06-EA8D-27FFA53D4110}"/>
              </a:ext>
            </a:extLst>
          </p:cNvPr>
          <p:cNvSpPr/>
          <p:nvPr/>
        </p:nvSpPr>
        <p:spPr>
          <a:xfrm>
            <a:off x="4864152" y="4162553"/>
            <a:ext cx="244983" cy="244983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C4F8A-37FD-5121-4BDC-766EB3AEC064}"/>
              </a:ext>
            </a:extLst>
          </p:cNvPr>
          <p:cNvSpPr txBox="1"/>
          <p:nvPr/>
        </p:nvSpPr>
        <p:spPr>
          <a:xfrm>
            <a:off x="1457441" y="3235391"/>
            <a:ext cx="34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6255C7-1CA8-557F-5F68-DD597064A1B4}"/>
              </a:ext>
            </a:extLst>
          </p:cNvPr>
          <p:cNvCxnSpPr>
            <a:cxnSpLocks/>
          </p:cNvCxnSpPr>
          <p:nvPr/>
        </p:nvCxnSpPr>
        <p:spPr>
          <a:xfrm>
            <a:off x="1796244" y="3511042"/>
            <a:ext cx="4146423" cy="158766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8E85A78-7E59-F069-0A0E-20DB88295C3B}"/>
              </a:ext>
            </a:extLst>
          </p:cNvPr>
          <p:cNvCxnSpPr>
            <a:cxnSpLocks/>
          </p:cNvCxnSpPr>
          <p:nvPr/>
        </p:nvCxnSpPr>
        <p:spPr>
          <a:xfrm flipH="1">
            <a:off x="2505358" y="3893820"/>
            <a:ext cx="174520" cy="3379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584B862-CCA0-4D7F-05A6-5A2F1592C5AF}"/>
              </a:ext>
            </a:extLst>
          </p:cNvPr>
          <p:cNvCxnSpPr>
            <a:cxnSpLocks/>
          </p:cNvCxnSpPr>
          <p:nvPr/>
        </p:nvCxnSpPr>
        <p:spPr>
          <a:xfrm flipH="1">
            <a:off x="4811141" y="4408566"/>
            <a:ext cx="106021" cy="2458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56C578F-63B5-2E68-B033-3C9FE76A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09" y="2900109"/>
            <a:ext cx="4736972" cy="18073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81B1DF-BE5D-97F9-2D9B-3A314A382732}"/>
                  </a:ext>
                </a:extLst>
              </p:cNvPr>
              <p:cNvSpPr txBox="1"/>
              <p:nvPr/>
            </p:nvSpPr>
            <p:spPr>
              <a:xfrm>
                <a:off x="7711440" y="5102645"/>
                <a:ext cx="3341146" cy="675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/>
                  <a:t>Margin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⟦"/>
                                <m:endChr m:val="⟧"/>
                                <m:ctrlPr>
                                  <a:rPr lang="en-US" altLang="ko-KR" sz="25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5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25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81B1DF-BE5D-97F9-2D9B-3A314A382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40" y="5102645"/>
                <a:ext cx="3341146" cy="675121"/>
              </a:xfrm>
              <a:prstGeom prst="rect">
                <a:avLst/>
              </a:prstGeom>
              <a:blipFill>
                <a:blip r:embed="rId4"/>
                <a:stretch>
                  <a:fillRect l="-2920" b="-3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C1B18BF-7647-BF2A-F38A-36F568B7C515}"/>
              </a:ext>
            </a:extLst>
          </p:cNvPr>
          <p:cNvSpPr txBox="1"/>
          <p:nvPr/>
        </p:nvSpPr>
        <p:spPr>
          <a:xfrm>
            <a:off x="4864151" y="4437656"/>
            <a:ext cx="702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j-ea"/>
                <a:ea typeface="+mj-ea"/>
              </a:rPr>
              <a:t>margin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40EC6C-C8B8-DE60-80DB-8201B9FB80DB}"/>
              </a:ext>
            </a:extLst>
          </p:cNvPr>
          <p:cNvSpPr txBox="1"/>
          <p:nvPr/>
        </p:nvSpPr>
        <p:spPr>
          <a:xfrm>
            <a:off x="2043609" y="3887278"/>
            <a:ext cx="702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j-ea"/>
                <a:ea typeface="+mj-ea"/>
              </a:rPr>
              <a:t>margin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089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끝판왕 유성 복싱 다이어트 WBC세계 타이틀 출신!(온천동) : 네이버 블로그">
            <a:extLst>
              <a:ext uri="{FF2B5EF4-FFF2-40B4-BE49-F238E27FC236}">
                <a16:creationId xmlns:a16="http://schemas.microsoft.com/office/drawing/2014/main" id="{B970A077-78AF-A143-4346-76F06004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8701"/>
            <a:ext cx="12192000" cy="582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7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14C19-2B54-D977-9B88-ADAED48FE1E1}"/>
              </a:ext>
            </a:extLst>
          </p:cNvPr>
          <p:cNvSpPr txBox="1"/>
          <p:nvPr/>
        </p:nvSpPr>
        <p:spPr>
          <a:xfrm>
            <a:off x="4669406" y="1404311"/>
            <a:ext cx="7282340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endParaRPr lang="en-US" altLang="ko-KR" sz="2000" dirty="0">
              <a:solidFill>
                <a:srgbClr val="3F3F3F"/>
              </a:solidFill>
              <a:latin typeface="+mj-ea"/>
              <a:ea typeface="+mj-ea"/>
            </a:endParaRP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7C1BA1B2-CF5B-EE15-7D84-C5D908CE6445}"/>
              </a:ext>
            </a:extLst>
          </p:cNvPr>
          <p:cNvSpPr/>
          <p:nvPr/>
        </p:nvSpPr>
        <p:spPr>
          <a:xfrm>
            <a:off x="6971891" y="2590239"/>
            <a:ext cx="3099121" cy="1358093"/>
          </a:xfrm>
          <a:prstGeom prst="wedgeEllipseCallout">
            <a:avLst>
              <a:gd name="adj1" fmla="val -22473"/>
              <a:gd name="adj2" fmla="val 696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Shatter 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및 구조적 복합도를 계산하면 가능하지</a:t>
            </a:r>
          </a:p>
        </p:txBody>
      </p:sp>
      <p:pic>
        <p:nvPicPr>
          <p:cNvPr id="9" name="Picture 2" descr="홍수몬 (포켓몬) | 포켓몬 위키 | Fandom">
            <a:extLst>
              <a:ext uri="{FF2B5EF4-FFF2-40B4-BE49-F238E27FC236}">
                <a16:creationId xmlns:a16="http://schemas.microsoft.com/office/drawing/2014/main" id="{C5ED0302-A782-1474-88F4-147EB097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818" y="4250522"/>
            <a:ext cx="2049191" cy="204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558760D4-1E85-FC38-CD76-5A1D8033164E}"/>
              </a:ext>
            </a:extLst>
          </p:cNvPr>
          <p:cNvSpPr/>
          <p:nvPr/>
        </p:nvSpPr>
        <p:spPr>
          <a:xfrm>
            <a:off x="2120988" y="2443516"/>
            <a:ext cx="3293370" cy="1591763"/>
          </a:xfrm>
          <a:prstGeom prst="wedgeEllipseCallout">
            <a:avLst>
              <a:gd name="adj1" fmla="val 4073"/>
              <a:gd name="adj2" fmla="val 627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마진의 최대화가 정말 좋은 경계면을 만들 수 있을까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?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Picture 2" descr="시라소몬 (포켓몬) | 포켓몬 위키 | Fandom">
            <a:extLst>
              <a:ext uri="{FF2B5EF4-FFF2-40B4-BE49-F238E27FC236}">
                <a16:creationId xmlns:a16="http://schemas.microsoft.com/office/drawing/2014/main" id="{594A2766-D353-9FC2-7B36-8CC754449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314" y="4250522"/>
            <a:ext cx="1953840" cy="19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74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8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Support Vector Machine(SVM)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870A0-CEB0-C624-124D-B13C81FBB26F}"/>
              </a:ext>
            </a:extLst>
          </p:cNvPr>
          <p:cNvSpPr txBox="1"/>
          <p:nvPr/>
        </p:nvSpPr>
        <p:spPr>
          <a:xfrm>
            <a:off x="1812636" y="1096968"/>
            <a:ext cx="9291956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3F3F3F"/>
                </a:solidFill>
                <a:latin typeface="+mj-ea"/>
                <a:ea typeface="+mj-ea"/>
              </a:rPr>
              <a:t>Shatter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500" b="1" dirty="0">
                <a:solidFill>
                  <a:srgbClr val="3F3F3F"/>
                </a:solidFill>
                <a:latin typeface="+mj-ea"/>
                <a:ea typeface="+mj-ea"/>
              </a:rPr>
              <a:t>A set of points is said to be shattered by a class of functions if, no matter how we assign a binary label to each points, a member of the class can perfectly separate them.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7235BE-EE38-1E23-902C-D5AB23363C36}"/>
              </a:ext>
            </a:extLst>
          </p:cNvPr>
          <p:cNvSpPr/>
          <p:nvPr/>
        </p:nvSpPr>
        <p:spPr>
          <a:xfrm>
            <a:off x="1928232" y="2262992"/>
            <a:ext cx="1305174" cy="1254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DB606332-FD2E-B496-47C1-D195AFE5CB26}"/>
              </a:ext>
            </a:extLst>
          </p:cNvPr>
          <p:cNvSpPr/>
          <p:nvPr/>
        </p:nvSpPr>
        <p:spPr>
          <a:xfrm rot="21384920">
            <a:off x="2398321" y="2406903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2A377AD-A140-188F-AB79-235FE727141E}"/>
              </a:ext>
            </a:extLst>
          </p:cNvPr>
          <p:cNvSpPr/>
          <p:nvPr/>
        </p:nvSpPr>
        <p:spPr>
          <a:xfrm rot="21384920">
            <a:off x="2138501" y="3019007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5D234F71-5C4F-2DF5-FD6C-7BD02C968A5A}"/>
              </a:ext>
            </a:extLst>
          </p:cNvPr>
          <p:cNvSpPr/>
          <p:nvPr/>
        </p:nvSpPr>
        <p:spPr>
          <a:xfrm rot="21384920">
            <a:off x="2856146" y="2995727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8DC3C2-4D78-32EB-C966-233B981ADF9B}"/>
              </a:ext>
            </a:extLst>
          </p:cNvPr>
          <p:cNvSpPr/>
          <p:nvPr/>
        </p:nvSpPr>
        <p:spPr>
          <a:xfrm>
            <a:off x="1921118" y="4062531"/>
            <a:ext cx="1305174" cy="1254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1974E1C4-0030-B0C1-6361-7F559C08B804}"/>
              </a:ext>
            </a:extLst>
          </p:cNvPr>
          <p:cNvSpPr/>
          <p:nvPr/>
        </p:nvSpPr>
        <p:spPr>
          <a:xfrm rot="21384920">
            <a:off x="2849032" y="4795266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342C7F-53C5-5252-0F46-61B42C9B05E9}"/>
              </a:ext>
            </a:extLst>
          </p:cNvPr>
          <p:cNvSpPr/>
          <p:nvPr/>
        </p:nvSpPr>
        <p:spPr>
          <a:xfrm>
            <a:off x="4232216" y="2262993"/>
            <a:ext cx="1305174" cy="1254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E63C909B-C386-CD9D-F401-DD19D403D3CC}"/>
              </a:ext>
            </a:extLst>
          </p:cNvPr>
          <p:cNvSpPr/>
          <p:nvPr/>
        </p:nvSpPr>
        <p:spPr>
          <a:xfrm rot="21384920">
            <a:off x="4762312" y="2420452"/>
            <a:ext cx="244983" cy="24498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755CA34B-4391-5075-3676-091F87CA86C0}"/>
              </a:ext>
            </a:extLst>
          </p:cNvPr>
          <p:cNvSpPr/>
          <p:nvPr/>
        </p:nvSpPr>
        <p:spPr>
          <a:xfrm rot="21384920">
            <a:off x="4502490" y="3019008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18309E6B-0AA3-1429-C2A4-A82C9C19CE52}"/>
              </a:ext>
            </a:extLst>
          </p:cNvPr>
          <p:cNvSpPr/>
          <p:nvPr/>
        </p:nvSpPr>
        <p:spPr>
          <a:xfrm rot="21384920">
            <a:off x="5160130" y="3019007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10967D0-9BE6-B433-53A0-E00CAFA26058}"/>
              </a:ext>
            </a:extLst>
          </p:cNvPr>
          <p:cNvSpPr/>
          <p:nvPr/>
        </p:nvSpPr>
        <p:spPr>
          <a:xfrm>
            <a:off x="4232216" y="4062531"/>
            <a:ext cx="1305174" cy="1254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2CA4A38-B9E8-33EE-2565-E5716D4DE8E4}"/>
              </a:ext>
            </a:extLst>
          </p:cNvPr>
          <p:cNvSpPr/>
          <p:nvPr/>
        </p:nvSpPr>
        <p:spPr>
          <a:xfrm rot="21384920">
            <a:off x="4702305" y="4206442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2908804B-9E6F-017C-8909-81E78734F19D}"/>
              </a:ext>
            </a:extLst>
          </p:cNvPr>
          <p:cNvSpPr/>
          <p:nvPr/>
        </p:nvSpPr>
        <p:spPr>
          <a:xfrm rot="21384920">
            <a:off x="5160130" y="4795266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39550F1-81FD-28B0-AD53-E61326B97697}"/>
              </a:ext>
            </a:extLst>
          </p:cNvPr>
          <p:cNvSpPr/>
          <p:nvPr/>
        </p:nvSpPr>
        <p:spPr>
          <a:xfrm>
            <a:off x="6533441" y="2262992"/>
            <a:ext cx="1305174" cy="1254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65DFB4D7-7800-47BC-3C1E-86EFC12566C3}"/>
              </a:ext>
            </a:extLst>
          </p:cNvPr>
          <p:cNvSpPr/>
          <p:nvPr/>
        </p:nvSpPr>
        <p:spPr>
          <a:xfrm rot="21384920">
            <a:off x="6743710" y="3019007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932C0E4-BDAD-5481-6FD6-41D15906A894}"/>
              </a:ext>
            </a:extLst>
          </p:cNvPr>
          <p:cNvSpPr/>
          <p:nvPr/>
        </p:nvSpPr>
        <p:spPr>
          <a:xfrm>
            <a:off x="8834666" y="4062531"/>
            <a:ext cx="1305174" cy="1254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9D3AA1C0-4489-1DB8-75F3-59930EC2A5C4}"/>
              </a:ext>
            </a:extLst>
          </p:cNvPr>
          <p:cNvSpPr/>
          <p:nvPr/>
        </p:nvSpPr>
        <p:spPr>
          <a:xfrm rot="21384920">
            <a:off x="9304755" y="4206442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E6335652-9C05-B4FA-CD2E-A8CFD5008E37}"/>
              </a:ext>
            </a:extLst>
          </p:cNvPr>
          <p:cNvSpPr/>
          <p:nvPr/>
        </p:nvSpPr>
        <p:spPr>
          <a:xfrm rot="21384920">
            <a:off x="9044935" y="4818546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295A259E-5C25-0FBD-C90E-D7B79CF3587F}"/>
              </a:ext>
            </a:extLst>
          </p:cNvPr>
          <p:cNvSpPr/>
          <p:nvPr/>
        </p:nvSpPr>
        <p:spPr>
          <a:xfrm rot="21384920">
            <a:off x="9762580" y="4795266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48C318-9B27-C84B-D1EC-0B62786043AA}"/>
              </a:ext>
            </a:extLst>
          </p:cNvPr>
          <p:cNvSpPr/>
          <p:nvPr/>
        </p:nvSpPr>
        <p:spPr>
          <a:xfrm>
            <a:off x="8834666" y="2262993"/>
            <a:ext cx="1305174" cy="1254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9B5EBAC6-A9B0-F748-754D-82A9327F080F}"/>
              </a:ext>
            </a:extLst>
          </p:cNvPr>
          <p:cNvSpPr/>
          <p:nvPr/>
        </p:nvSpPr>
        <p:spPr>
          <a:xfrm rot="21384920">
            <a:off x="9304755" y="2406904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82B834DA-7DB2-2B74-1B39-EB089409BFDC}"/>
              </a:ext>
            </a:extLst>
          </p:cNvPr>
          <p:cNvSpPr/>
          <p:nvPr/>
        </p:nvSpPr>
        <p:spPr>
          <a:xfrm rot="21384920">
            <a:off x="9044935" y="3019008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C07492C-F0E3-5E60-22C5-2E566032EC6F}"/>
              </a:ext>
            </a:extLst>
          </p:cNvPr>
          <p:cNvSpPr/>
          <p:nvPr/>
        </p:nvSpPr>
        <p:spPr>
          <a:xfrm>
            <a:off x="6533441" y="4058425"/>
            <a:ext cx="1305174" cy="1254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4523FEEB-93A2-FCB2-53D5-0580859DE5FD}"/>
              </a:ext>
            </a:extLst>
          </p:cNvPr>
          <p:cNvSpPr/>
          <p:nvPr/>
        </p:nvSpPr>
        <p:spPr>
          <a:xfrm rot="21384920">
            <a:off x="6743710" y="4814440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114AA95D-81C3-F143-E36F-0E9602ACA87A}"/>
              </a:ext>
            </a:extLst>
          </p:cNvPr>
          <p:cNvSpPr/>
          <p:nvPr/>
        </p:nvSpPr>
        <p:spPr>
          <a:xfrm rot="21384920">
            <a:off x="7461355" y="4791160"/>
            <a:ext cx="244983" cy="24498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61E742C4-F787-A826-DE67-703648AD216E}"/>
              </a:ext>
            </a:extLst>
          </p:cNvPr>
          <p:cNvSpPr/>
          <p:nvPr/>
        </p:nvSpPr>
        <p:spPr>
          <a:xfrm rot="21384920">
            <a:off x="7003530" y="2472176"/>
            <a:ext cx="244983" cy="24498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C03A7A16-009D-0108-5093-34355453CF4A}"/>
              </a:ext>
            </a:extLst>
          </p:cNvPr>
          <p:cNvSpPr/>
          <p:nvPr/>
        </p:nvSpPr>
        <p:spPr>
          <a:xfrm rot="21384920">
            <a:off x="7371647" y="2897878"/>
            <a:ext cx="244983" cy="24498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2B66AB01-FB06-9146-5318-9EB0FF4564F5}"/>
              </a:ext>
            </a:extLst>
          </p:cNvPr>
          <p:cNvSpPr/>
          <p:nvPr/>
        </p:nvSpPr>
        <p:spPr>
          <a:xfrm rot="21384920">
            <a:off x="9691055" y="3014816"/>
            <a:ext cx="244983" cy="24498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473CD38A-F491-9F3D-EACD-E1080C908A1A}"/>
              </a:ext>
            </a:extLst>
          </p:cNvPr>
          <p:cNvSpPr/>
          <p:nvPr/>
        </p:nvSpPr>
        <p:spPr>
          <a:xfrm rot="21384920">
            <a:off x="6873619" y="4273941"/>
            <a:ext cx="244983" cy="24498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4" name="순서도: 연결자 1023">
            <a:extLst>
              <a:ext uri="{FF2B5EF4-FFF2-40B4-BE49-F238E27FC236}">
                <a16:creationId xmlns:a16="http://schemas.microsoft.com/office/drawing/2014/main" id="{DC3EF2B3-8420-5F05-12CE-F9A59211F712}"/>
              </a:ext>
            </a:extLst>
          </p:cNvPr>
          <p:cNvSpPr/>
          <p:nvPr/>
        </p:nvSpPr>
        <p:spPr>
          <a:xfrm rot="21384920">
            <a:off x="4474977" y="4921070"/>
            <a:ext cx="244983" cy="24498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순서도: 연결자 1024">
            <a:extLst>
              <a:ext uri="{FF2B5EF4-FFF2-40B4-BE49-F238E27FC236}">
                <a16:creationId xmlns:a16="http://schemas.microsoft.com/office/drawing/2014/main" id="{9BD7813B-1BC3-5F30-8F55-A1BEBCD1C305}"/>
              </a:ext>
            </a:extLst>
          </p:cNvPr>
          <p:cNvSpPr/>
          <p:nvPr/>
        </p:nvSpPr>
        <p:spPr>
          <a:xfrm rot="21384920">
            <a:off x="2398321" y="4206440"/>
            <a:ext cx="244983" cy="24498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순서도: 연결자 1026">
            <a:extLst>
              <a:ext uri="{FF2B5EF4-FFF2-40B4-BE49-F238E27FC236}">
                <a16:creationId xmlns:a16="http://schemas.microsoft.com/office/drawing/2014/main" id="{ABFF394B-187D-C102-C221-D90882FE07D4}"/>
              </a:ext>
            </a:extLst>
          </p:cNvPr>
          <p:cNvSpPr/>
          <p:nvPr/>
        </p:nvSpPr>
        <p:spPr>
          <a:xfrm rot="21384920">
            <a:off x="2128962" y="4921069"/>
            <a:ext cx="244983" cy="244983"/>
          </a:xfrm>
          <a:prstGeom prst="flowChartConnector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5B03DA35-25C4-D7E2-06AA-217257C27898}"/>
              </a:ext>
            </a:extLst>
          </p:cNvPr>
          <p:cNvCxnSpPr/>
          <p:nvPr/>
        </p:nvCxnSpPr>
        <p:spPr>
          <a:xfrm>
            <a:off x="2043211" y="2262993"/>
            <a:ext cx="0" cy="130001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21CE0E20-D954-924F-23BC-5A327903FFB6}"/>
              </a:ext>
            </a:extLst>
          </p:cNvPr>
          <p:cNvCxnSpPr>
            <a:cxnSpLocks/>
            <a:stCxn id="34" idx="1"/>
            <a:endCxn id="34" idx="3"/>
          </p:cNvCxnSpPr>
          <p:nvPr/>
        </p:nvCxnSpPr>
        <p:spPr>
          <a:xfrm>
            <a:off x="4232216" y="2890460"/>
            <a:ext cx="130517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5E1A5555-2B1F-1067-1A69-C1016EA99F57}"/>
              </a:ext>
            </a:extLst>
          </p:cNvPr>
          <p:cNvCxnSpPr>
            <a:cxnSpLocks/>
          </p:cNvCxnSpPr>
          <p:nvPr/>
        </p:nvCxnSpPr>
        <p:spPr>
          <a:xfrm>
            <a:off x="6530682" y="2471871"/>
            <a:ext cx="963456" cy="104605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36F92AAC-5CDE-FD10-B4B0-6800ACCFB728}"/>
              </a:ext>
            </a:extLst>
          </p:cNvPr>
          <p:cNvCxnSpPr>
            <a:cxnSpLocks/>
            <a:endCxn id="52" idx="2"/>
          </p:cNvCxnSpPr>
          <p:nvPr/>
        </p:nvCxnSpPr>
        <p:spPr>
          <a:xfrm flipH="1">
            <a:off x="9487253" y="2283787"/>
            <a:ext cx="326293" cy="12341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42" name="직선 연결선 1041">
            <a:extLst>
              <a:ext uri="{FF2B5EF4-FFF2-40B4-BE49-F238E27FC236}">
                <a16:creationId xmlns:a16="http://schemas.microsoft.com/office/drawing/2014/main" id="{9A42E354-854F-0A25-7BC0-E5721890E181}"/>
              </a:ext>
            </a:extLst>
          </p:cNvPr>
          <p:cNvCxnSpPr>
            <a:cxnSpLocks/>
            <a:stCxn id="48" idx="3"/>
          </p:cNvCxnSpPr>
          <p:nvPr/>
        </p:nvCxnSpPr>
        <p:spPr>
          <a:xfrm flipH="1" flipV="1">
            <a:off x="9715355" y="4058425"/>
            <a:ext cx="424485" cy="63157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59C7F5AA-5BF6-BFF8-2999-BB3D6755142A}"/>
              </a:ext>
            </a:extLst>
          </p:cNvPr>
          <p:cNvCxnSpPr>
            <a:cxnSpLocks/>
            <a:endCxn id="56" idx="3"/>
          </p:cNvCxnSpPr>
          <p:nvPr/>
        </p:nvCxnSpPr>
        <p:spPr>
          <a:xfrm>
            <a:off x="6530682" y="4541330"/>
            <a:ext cx="1307933" cy="1445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48" name="직선 연결선 1047">
            <a:extLst>
              <a:ext uri="{FF2B5EF4-FFF2-40B4-BE49-F238E27FC236}">
                <a16:creationId xmlns:a16="http://schemas.microsoft.com/office/drawing/2014/main" id="{99BF6940-4109-EAF9-0174-5016AA2A42A1}"/>
              </a:ext>
            </a:extLst>
          </p:cNvPr>
          <p:cNvCxnSpPr>
            <a:cxnSpLocks/>
          </p:cNvCxnSpPr>
          <p:nvPr/>
        </p:nvCxnSpPr>
        <p:spPr>
          <a:xfrm flipH="1" flipV="1">
            <a:off x="4232216" y="4396432"/>
            <a:ext cx="795637" cy="91171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52" name="직선 연결선 1051">
            <a:extLst>
              <a:ext uri="{FF2B5EF4-FFF2-40B4-BE49-F238E27FC236}">
                <a16:creationId xmlns:a16="http://schemas.microsoft.com/office/drawing/2014/main" id="{A47B2745-3501-B601-F726-7FC88FDDA673}"/>
              </a:ext>
            </a:extLst>
          </p:cNvPr>
          <p:cNvCxnSpPr>
            <a:cxnSpLocks/>
            <a:endCxn id="30" idx="2"/>
          </p:cNvCxnSpPr>
          <p:nvPr/>
        </p:nvCxnSpPr>
        <p:spPr>
          <a:xfrm flipH="1">
            <a:off x="2573705" y="4077078"/>
            <a:ext cx="287683" cy="1240387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2DBFB6F-A269-721C-E6F5-0B1083837F5F}"/>
              </a:ext>
            </a:extLst>
          </p:cNvPr>
          <p:cNvSpPr txBox="1"/>
          <p:nvPr/>
        </p:nvSpPr>
        <p:spPr>
          <a:xfrm>
            <a:off x="2655100" y="5584061"/>
            <a:ext cx="76157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</a:t>
            </a:r>
            <a:r>
              <a:rPr lang="ko-KR" altLang="en-US" sz="1500" dirty="0"/>
              <a:t>차원에서 직선 분류기는 점 </a:t>
            </a:r>
            <a:r>
              <a:rPr lang="en-US" altLang="ko-KR" sz="1500" dirty="0"/>
              <a:t>3</a:t>
            </a:r>
            <a:r>
              <a:rPr lang="ko-KR" altLang="en-US" sz="1500" dirty="0"/>
              <a:t>개까지 </a:t>
            </a:r>
            <a:r>
              <a:rPr lang="en-US" altLang="ko-KR" sz="1500" dirty="0"/>
              <a:t>shatter </a:t>
            </a:r>
            <a:r>
              <a:rPr lang="ko-KR" altLang="en-US" sz="1500" dirty="0"/>
              <a:t>가능함</a:t>
            </a:r>
          </a:p>
        </p:txBody>
      </p:sp>
      <p:sp>
        <p:nvSpPr>
          <p:cNvPr id="1056" name="화살표: 오른쪽 1055">
            <a:extLst>
              <a:ext uri="{FF2B5EF4-FFF2-40B4-BE49-F238E27FC236}">
                <a16:creationId xmlns:a16="http://schemas.microsoft.com/office/drawing/2014/main" id="{297ADEBB-BFCF-D140-FD73-8E3263E7CAE0}"/>
              </a:ext>
            </a:extLst>
          </p:cNvPr>
          <p:cNvSpPr/>
          <p:nvPr/>
        </p:nvSpPr>
        <p:spPr>
          <a:xfrm>
            <a:off x="1966034" y="5608383"/>
            <a:ext cx="607671" cy="339777"/>
          </a:xfrm>
          <a:prstGeom prst="righ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97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EE042A-60E9-3D4F-8462-512BA32B2AE3}"/>
              </a:ext>
            </a:extLst>
          </p:cNvPr>
          <p:cNvGrpSpPr/>
          <p:nvPr/>
        </p:nvGrpSpPr>
        <p:grpSpPr>
          <a:xfrm>
            <a:off x="0" y="0"/>
            <a:ext cx="12192000" cy="6771425"/>
            <a:chOff x="0" y="0"/>
            <a:chExt cx="12192000" cy="67714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4CC8EFE-65C8-1547-B7D8-3FBA3CFE7DFE}"/>
                </a:ext>
              </a:extLst>
            </p:cNvPr>
            <p:cNvSpPr/>
            <p:nvPr/>
          </p:nvSpPr>
          <p:spPr>
            <a:xfrm>
              <a:off x="0" y="0"/>
              <a:ext cx="12192000" cy="1028700"/>
            </a:xfrm>
            <a:prstGeom prst="rect">
              <a:avLst/>
            </a:prstGeom>
            <a:solidFill>
              <a:srgbClr val="892025"/>
            </a:solidFill>
            <a:ln>
              <a:solidFill>
                <a:srgbClr val="A33B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E030A8EB-29CA-7148-9A78-1BEFF1EF9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114300"/>
              <a:ext cx="0" cy="54864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586EC8F-B014-1945-AA54-DAAD22D3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0" y="6456893"/>
              <a:ext cx="1087120" cy="314532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252514C-7A75-8B47-9851-2594610B6856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6578856"/>
              <a:ext cx="10241280" cy="0"/>
            </a:xfrm>
            <a:prstGeom prst="line">
              <a:avLst/>
            </a:prstGeom>
            <a:ln w="31750">
              <a:solidFill>
                <a:srgbClr val="89202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5C92274-CC68-0243-960D-07562D5D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0490A-0CB8-DB45-A00B-631DD7E2B96C}" type="slidenum">
              <a:rPr kumimoji="1" lang="ko-Kore-KR" altLang="en-US" smtClean="0"/>
              <a:t>9</a:t>
            </a:fld>
            <a:endParaRPr kumimoji="1" lang="ko-Kore-KR" altLang="en-US" dirty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id="{90B0DDC2-D7B7-0F44-8462-6AB65FE812C7}"/>
              </a:ext>
            </a:extLst>
          </p:cNvPr>
          <p:cNvSpPr txBox="1">
            <a:spLocks/>
          </p:cNvSpPr>
          <p:nvPr/>
        </p:nvSpPr>
        <p:spPr>
          <a:xfrm>
            <a:off x="1142476" y="137604"/>
            <a:ext cx="10162467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SVM</a:t>
            </a:r>
            <a:endParaRPr kumimoji="1" lang="ko-Kore-KR" altLang="en-US" sz="3200" b="1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B57E255D-F6F7-3443-87A0-57EDA83C2F53}"/>
              </a:ext>
            </a:extLst>
          </p:cNvPr>
          <p:cNvSpPr txBox="1">
            <a:spLocks/>
          </p:cNvSpPr>
          <p:nvPr/>
        </p:nvSpPr>
        <p:spPr>
          <a:xfrm>
            <a:off x="330511" y="112055"/>
            <a:ext cx="725818" cy="5253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sz="3200" b="1" dirty="0">
                <a:solidFill>
                  <a:schemeClr val="bg1"/>
                </a:solidFill>
                <a:latin typeface="+mj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050" name="Picture 2" descr="machine learning - With regards to VC-dimension, why can you shatter 3  points with circles but not 4 points? - Data Science Stack Exchange">
            <a:extLst>
              <a:ext uri="{FF2B5EF4-FFF2-40B4-BE49-F238E27FC236}">
                <a16:creationId xmlns:a16="http://schemas.microsoft.com/office/drawing/2014/main" id="{EF78D6A1-243F-EA6D-CC0F-72CB31A7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5" y="1770927"/>
            <a:ext cx="60293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A3901-0010-8902-96B5-A36DC0C143EA}"/>
              </a:ext>
            </a:extLst>
          </p:cNvPr>
          <p:cNvSpPr txBox="1"/>
          <p:nvPr/>
        </p:nvSpPr>
        <p:spPr>
          <a:xfrm>
            <a:off x="675640" y="4742020"/>
            <a:ext cx="4817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원형 분류기는 </a:t>
            </a:r>
            <a:r>
              <a:rPr lang="en-US" altLang="ko-KR" sz="1500" dirty="0"/>
              <a:t>2</a:t>
            </a:r>
            <a:r>
              <a:rPr lang="ko-KR" altLang="en-US" sz="1500" dirty="0"/>
              <a:t>차원에서 </a:t>
            </a:r>
            <a:r>
              <a:rPr lang="en-US" altLang="ko-KR" sz="1500" dirty="0"/>
              <a:t>3</a:t>
            </a:r>
            <a:r>
              <a:rPr lang="ko-KR" altLang="en-US" sz="1500" dirty="0"/>
              <a:t>개의 점을 </a:t>
            </a:r>
            <a:r>
              <a:rPr lang="en-US" altLang="ko-KR" sz="1500" dirty="0"/>
              <a:t>shatter </a:t>
            </a:r>
            <a:r>
              <a:rPr lang="ko-KR" altLang="en-US" sz="1500" dirty="0"/>
              <a:t>할 수 있음 </a:t>
            </a:r>
            <a:endParaRPr lang="en-US" altLang="ko-KR" sz="1500" dirty="0"/>
          </a:p>
          <a:p>
            <a:r>
              <a:rPr lang="en-US" altLang="ko-KR" sz="1500" dirty="0"/>
              <a:t>-&gt; </a:t>
            </a:r>
            <a:r>
              <a:rPr lang="ko-KR" altLang="en-US" sz="1500" dirty="0"/>
              <a:t>하지만 </a:t>
            </a:r>
            <a:r>
              <a:rPr lang="en-US" altLang="ko-KR" sz="1500" dirty="0"/>
              <a:t>4</a:t>
            </a:r>
            <a:r>
              <a:rPr lang="ko-KR" altLang="en-US" sz="1500" dirty="0"/>
              <a:t>개의 점은 </a:t>
            </a:r>
            <a:r>
              <a:rPr lang="en-US" altLang="ko-KR" sz="1500" dirty="0"/>
              <a:t>shatter </a:t>
            </a:r>
            <a:r>
              <a:rPr lang="ko-KR" altLang="en-US" sz="1500" dirty="0"/>
              <a:t>할 수 없음</a:t>
            </a:r>
          </a:p>
        </p:txBody>
      </p:sp>
      <p:pic>
        <p:nvPicPr>
          <p:cNvPr id="2052" name="Picture 4" descr="Statistical Learning Theory: VC Dimension, Structural Risk Minimization –  Nick Ryan">
            <a:extLst>
              <a:ext uri="{FF2B5EF4-FFF2-40B4-BE49-F238E27FC236}">
                <a16:creationId xmlns:a16="http://schemas.microsoft.com/office/drawing/2014/main" id="{28C1AE54-6CCE-BE8A-23A8-C6A2617A1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843" y="1166304"/>
            <a:ext cx="42291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87AFEF-9130-8098-AA35-99590E7ACCC7}"/>
              </a:ext>
            </a:extLst>
          </p:cNvPr>
          <p:cNvSpPr txBox="1"/>
          <p:nvPr/>
        </p:nvSpPr>
        <p:spPr>
          <a:xfrm>
            <a:off x="7200785" y="5530113"/>
            <a:ext cx="3979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선형 분류기로는 </a:t>
            </a:r>
            <a:r>
              <a:rPr lang="en-US" altLang="ko-KR" sz="1500" dirty="0"/>
              <a:t>XOR</a:t>
            </a:r>
            <a:r>
              <a:rPr lang="ko-KR" altLang="en-US" sz="1500" dirty="0"/>
              <a:t>문제 </a:t>
            </a:r>
            <a:r>
              <a:rPr lang="en-US" altLang="ko-KR" sz="1500" dirty="0"/>
              <a:t>Shatter</a:t>
            </a:r>
            <a:r>
              <a:rPr lang="ko-KR" altLang="en-US" sz="1500" dirty="0"/>
              <a:t>가 불가능함</a:t>
            </a:r>
          </a:p>
        </p:txBody>
      </p:sp>
    </p:spTree>
    <p:extLst>
      <p:ext uri="{BB962C8B-B14F-4D97-AF65-F5344CB8AC3E}">
        <p14:creationId xmlns:p14="http://schemas.microsoft.com/office/powerpoint/2010/main" val="4216338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19055</TotalTime>
  <Words>1235</Words>
  <Application>Microsoft Office PowerPoint</Application>
  <PresentationFormat>와이드스크린</PresentationFormat>
  <Paragraphs>246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NanumGothic</vt:lpstr>
      <vt:lpstr>Malgun Gothic</vt:lpstr>
      <vt:lpstr>Malgun Gothic</vt:lpstr>
      <vt:lpstr>Arial</vt:lpstr>
      <vt:lpstr>Calibri</vt:lpstr>
      <vt:lpstr>Calibri Light</vt:lpstr>
      <vt:lpstr>Cambria Math</vt:lpstr>
      <vt:lpstr>PT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최수호</dc:creator>
  <cp:lastModifiedBy>김홍범[ 대학원석사과정재학 / 산업경영공학과 ]</cp:lastModifiedBy>
  <cp:revision>103</cp:revision>
  <dcterms:created xsi:type="dcterms:W3CDTF">2022-02-28T06:38:39Z</dcterms:created>
  <dcterms:modified xsi:type="dcterms:W3CDTF">2022-10-25T10:54:28Z</dcterms:modified>
</cp:coreProperties>
</file>